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3" name="Shape 143"/>
          <p:cNvSpPr/>
          <p:nvPr>
            <p:ph type="sldImg"/>
          </p:nvPr>
        </p:nvSpPr>
        <p:spPr>
          <a:xfrm>
            <a:off x="1143000" y="685800"/>
            <a:ext cx="4572000" cy="3429000"/>
          </a:xfrm>
          <a:prstGeom prst="rect">
            <a:avLst/>
          </a:prstGeom>
        </p:spPr>
        <p:txBody>
          <a:bodyPr/>
          <a:lstStyle/>
          <a:p>
            <a:pPr/>
          </a:p>
        </p:txBody>
      </p:sp>
      <p:sp>
        <p:nvSpPr>
          <p:cNvPr id="144" name="Shape 14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9 master">
    <p:bg>
      <p:bgPr>
        <a:solidFill>
          <a:srgbClr val="000000"/>
        </a:solidFill>
      </p:bgPr>
    </p:bg>
    <p:spTree>
      <p:nvGrpSpPr>
        <p:cNvPr id="1" name=""/>
        <p:cNvGrpSpPr/>
        <p:nvPr/>
      </p:nvGrpSpPr>
      <p:grpSpPr>
        <a:xfrm>
          <a:off x="0" y="0"/>
          <a:ext cx="0" cy="0"/>
          <a:chOff x="0" y="0"/>
          <a:chExt cx="0" cy="0"/>
        </a:xfrm>
      </p:grpSpPr>
      <p:sp>
        <p:nvSpPr>
          <p:cNvPr id="90" name="Shape 0"/>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91" name="Shape 1"/>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92" name="Slide Number"/>
          <p:cNvSpPr txBox="1"/>
          <p:nvPr>
            <p:ph type="sldNum" sz="quarter" idx="2"/>
          </p:nvPr>
        </p:nvSpPr>
        <p:spPr>
          <a:xfrm>
            <a:off x="7071359" y="7408545"/>
            <a:ext cx="3413761" cy="43815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0 master">
    <p:bg>
      <p:bgPr>
        <a:solidFill>
          <a:srgbClr val="000000"/>
        </a:solidFill>
      </p:bgPr>
    </p:bg>
    <p:spTree>
      <p:nvGrpSpPr>
        <p:cNvPr id="1" name=""/>
        <p:cNvGrpSpPr/>
        <p:nvPr/>
      </p:nvGrpSpPr>
      <p:grpSpPr>
        <a:xfrm>
          <a:off x="0" y="0"/>
          <a:ext cx="0" cy="0"/>
          <a:chOff x="0" y="0"/>
          <a:chExt cx="0" cy="0"/>
        </a:xfrm>
      </p:grpSpPr>
      <p:sp>
        <p:nvSpPr>
          <p:cNvPr id="99" name="Shape 0"/>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100" name="Shape 1"/>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101" name="Slide Number"/>
          <p:cNvSpPr txBox="1"/>
          <p:nvPr>
            <p:ph type="sldNum" sz="quarter" idx="2"/>
          </p:nvPr>
        </p:nvSpPr>
        <p:spPr>
          <a:xfrm>
            <a:off x="7071359" y="7408545"/>
            <a:ext cx="3413761" cy="43815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1 master">
    <p:bg>
      <p:bgPr>
        <a:solidFill>
          <a:srgbClr val="000000"/>
        </a:solidFill>
      </p:bgPr>
    </p:bg>
    <p:spTree>
      <p:nvGrpSpPr>
        <p:cNvPr id="1" name=""/>
        <p:cNvGrpSpPr/>
        <p:nvPr/>
      </p:nvGrpSpPr>
      <p:grpSpPr>
        <a:xfrm>
          <a:off x="0" y="0"/>
          <a:ext cx="0" cy="0"/>
          <a:chOff x="0" y="0"/>
          <a:chExt cx="0" cy="0"/>
        </a:xfrm>
      </p:grpSpPr>
      <p:sp>
        <p:nvSpPr>
          <p:cNvPr id="108" name="Shape 0"/>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109" name="Shape 1"/>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110" name="Slide Number"/>
          <p:cNvSpPr txBox="1"/>
          <p:nvPr>
            <p:ph type="sldNum" sz="quarter" idx="2"/>
          </p:nvPr>
        </p:nvSpPr>
        <p:spPr>
          <a:xfrm>
            <a:off x="7071359" y="7408545"/>
            <a:ext cx="3413761" cy="43815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2 master">
    <p:bg>
      <p:bgPr>
        <a:solidFill>
          <a:srgbClr val="000000"/>
        </a:solidFill>
      </p:bgPr>
    </p:bg>
    <p:spTree>
      <p:nvGrpSpPr>
        <p:cNvPr id="1" name=""/>
        <p:cNvGrpSpPr/>
        <p:nvPr/>
      </p:nvGrpSpPr>
      <p:grpSpPr>
        <a:xfrm>
          <a:off x="0" y="0"/>
          <a:ext cx="0" cy="0"/>
          <a:chOff x="0" y="0"/>
          <a:chExt cx="0" cy="0"/>
        </a:xfrm>
      </p:grpSpPr>
      <p:sp>
        <p:nvSpPr>
          <p:cNvPr id="117" name="Shape 0"/>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118" name="Shape 1"/>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119" name="Slide Number"/>
          <p:cNvSpPr txBox="1"/>
          <p:nvPr>
            <p:ph type="sldNum" sz="quarter" idx="2"/>
          </p:nvPr>
        </p:nvSpPr>
        <p:spPr>
          <a:xfrm>
            <a:off x="7071359" y="7408545"/>
            <a:ext cx="3413761" cy="43815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3 master">
    <p:bg>
      <p:bgPr>
        <a:solidFill>
          <a:srgbClr val="000000"/>
        </a:solidFill>
      </p:bgPr>
    </p:bg>
    <p:spTree>
      <p:nvGrpSpPr>
        <p:cNvPr id="1" name=""/>
        <p:cNvGrpSpPr/>
        <p:nvPr/>
      </p:nvGrpSpPr>
      <p:grpSpPr>
        <a:xfrm>
          <a:off x="0" y="0"/>
          <a:ext cx="0" cy="0"/>
          <a:chOff x="0" y="0"/>
          <a:chExt cx="0" cy="0"/>
        </a:xfrm>
      </p:grpSpPr>
      <p:sp>
        <p:nvSpPr>
          <p:cNvPr id="126" name="Shape 0"/>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127" name="Shape 1"/>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128" name="Slide Number"/>
          <p:cNvSpPr txBox="1"/>
          <p:nvPr>
            <p:ph type="sldNum" sz="quarter" idx="2"/>
          </p:nvPr>
        </p:nvSpPr>
        <p:spPr>
          <a:xfrm>
            <a:off x="7071359" y="7408545"/>
            <a:ext cx="3413761" cy="43815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4 master">
    <p:bg>
      <p:bgPr>
        <a:solidFill>
          <a:srgbClr val="000000"/>
        </a:solidFill>
      </p:bgPr>
    </p:bg>
    <p:spTree>
      <p:nvGrpSpPr>
        <p:cNvPr id="1" name=""/>
        <p:cNvGrpSpPr/>
        <p:nvPr/>
      </p:nvGrpSpPr>
      <p:grpSpPr>
        <a:xfrm>
          <a:off x="0" y="0"/>
          <a:ext cx="0" cy="0"/>
          <a:chOff x="0" y="0"/>
          <a:chExt cx="0" cy="0"/>
        </a:xfrm>
      </p:grpSpPr>
      <p:sp>
        <p:nvSpPr>
          <p:cNvPr id="135" name="Shape 0"/>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136" name="Shape 1"/>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137" name="Slide Number"/>
          <p:cNvSpPr txBox="1"/>
          <p:nvPr>
            <p:ph type="sldNum" sz="quarter" idx="2"/>
          </p:nvPr>
        </p:nvSpPr>
        <p:spPr>
          <a:xfrm>
            <a:off x="7071359" y="7408545"/>
            <a:ext cx="3413761" cy="43815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 master">
    <p:bg>
      <p:bgPr>
        <a:solidFill>
          <a:srgbClr val="000000"/>
        </a:solidFill>
      </p:bgPr>
    </p:bg>
    <p:spTree>
      <p:nvGrpSpPr>
        <p:cNvPr id="1" name=""/>
        <p:cNvGrpSpPr/>
        <p:nvPr/>
      </p:nvGrpSpPr>
      <p:grpSpPr>
        <a:xfrm>
          <a:off x="0" y="0"/>
          <a:ext cx="0" cy="0"/>
          <a:chOff x="0" y="0"/>
          <a:chExt cx="0" cy="0"/>
        </a:xfrm>
      </p:grpSpPr>
      <p:sp>
        <p:nvSpPr>
          <p:cNvPr id="18" name="Shape 0"/>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19" name="Shape 1"/>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20" name="Slide Number"/>
          <p:cNvSpPr txBox="1"/>
          <p:nvPr>
            <p:ph type="sldNum" sz="quarter" idx="2"/>
          </p:nvPr>
        </p:nvSpPr>
        <p:spPr>
          <a:xfrm>
            <a:off x="7071359" y="7408545"/>
            <a:ext cx="3413761" cy="43815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2 master">
    <p:bg>
      <p:bgPr>
        <a:solidFill>
          <a:srgbClr val="000000"/>
        </a:solidFill>
      </p:bgPr>
    </p:bg>
    <p:spTree>
      <p:nvGrpSpPr>
        <p:cNvPr id="1" name=""/>
        <p:cNvGrpSpPr/>
        <p:nvPr/>
      </p:nvGrpSpPr>
      <p:grpSpPr>
        <a:xfrm>
          <a:off x="0" y="0"/>
          <a:ext cx="0" cy="0"/>
          <a:chOff x="0" y="0"/>
          <a:chExt cx="0" cy="0"/>
        </a:xfrm>
      </p:grpSpPr>
      <p:sp>
        <p:nvSpPr>
          <p:cNvPr id="27" name="Shape 0"/>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28" name="Shape 1"/>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3 master">
    <p:bg>
      <p:bgPr>
        <a:solidFill>
          <a:srgbClr val="000000"/>
        </a:solidFill>
      </p:bgPr>
    </p:bg>
    <p:spTree>
      <p:nvGrpSpPr>
        <p:cNvPr id="1" name=""/>
        <p:cNvGrpSpPr/>
        <p:nvPr/>
      </p:nvGrpSpPr>
      <p:grpSpPr>
        <a:xfrm>
          <a:off x="0" y="0"/>
          <a:ext cx="0" cy="0"/>
          <a:chOff x="0" y="0"/>
          <a:chExt cx="0" cy="0"/>
        </a:xfrm>
      </p:grpSpPr>
      <p:sp>
        <p:nvSpPr>
          <p:cNvPr id="36" name="Shape 0"/>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37" name="Shape 1"/>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4 master">
    <p:bg>
      <p:bgPr>
        <a:solidFill>
          <a:srgbClr val="000000"/>
        </a:solidFill>
      </p:bgPr>
    </p:bg>
    <p:spTree>
      <p:nvGrpSpPr>
        <p:cNvPr id="1" name=""/>
        <p:cNvGrpSpPr/>
        <p:nvPr/>
      </p:nvGrpSpPr>
      <p:grpSpPr>
        <a:xfrm>
          <a:off x="0" y="0"/>
          <a:ext cx="0" cy="0"/>
          <a:chOff x="0" y="0"/>
          <a:chExt cx="0" cy="0"/>
        </a:xfrm>
      </p:grpSpPr>
      <p:sp>
        <p:nvSpPr>
          <p:cNvPr id="45" name="Shape 0"/>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46" name="Shape 1"/>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47" name="Slide Number"/>
          <p:cNvSpPr txBox="1"/>
          <p:nvPr>
            <p:ph type="sldNum" sz="quarter" idx="2"/>
          </p:nvPr>
        </p:nvSpPr>
        <p:spPr>
          <a:xfrm>
            <a:off x="7071359" y="7408545"/>
            <a:ext cx="3413761" cy="43815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5 master">
    <p:bg>
      <p:bgPr>
        <a:solidFill>
          <a:srgbClr val="000000"/>
        </a:solidFill>
      </p:bgPr>
    </p:bg>
    <p:spTree>
      <p:nvGrpSpPr>
        <p:cNvPr id="1" name=""/>
        <p:cNvGrpSpPr/>
        <p:nvPr/>
      </p:nvGrpSpPr>
      <p:grpSpPr>
        <a:xfrm>
          <a:off x="0" y="0"/>
          <a:ext cx="0" cy="0"/>
          <a:chOff x="0" y="0"/>
          <a:chExt cx="0" cy="0"/>
        </a:xfrm>
      </p:grpSpPr>
      <p:sp>
        <p:nvSpPr>
          <p:cNvPr id="54" name="Shape 0"/>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55" name="Shape 1"/>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6 master">
    <p:bg>
      <p:bgPr>
        <a:solidFill>
          <a:srgbClr val="000000"/>
        </a:solidFill>
      </p:bgPr>
    </p:bg>
    <p:spTree>
      <p:nvGrpSpPr>
        <p:cNvPr id="1" name=""/>
        <p:cNvGrpSpPr/>
        <p:nvPr/>
      </p:nvGrpSpPr>
      <p:grpSpPr>
        <a:xfrm>
          <a:off x="0" y="0"/>
          <a:ext cx="0" cy="0"/>
          <a:chOff x="0" y="0"/>
          <a:chExt cx="0" cy="0"/>
        </a:xfrm>
      </p:grpSpPr>
      <p:sp>
        <p:nvSpPr>
          <p:cNvPr id="63" name="Shape 0"/>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64" name="Shape 1"/>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65" name="Slide Number"/>
          <p:cNvSpPr txBox="1"/>
          <p:nvPr>
            <p:ph type="sldNum" sz="quarter" idx="2"/>
          </p:nvPr>
        </p:nvSpPr>
        <p:spPr>
          <a:xfrm>
            <a:off x="7071359" y="7408545"/>
            <a:ext cx="3413761" cy="43815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7 master">
    <p:bg>
      <p:bgPr>
        <a:solidFill>
          <a:srgbClr val="000000"/>
        </a:solidFill>
      </p:bgPr>
    </p:bg>
    <p:spTree>
      <p:nvGrpSpPr>
        <p:cNvPr id="1" name=""/>
        <p:cNvGrpSpPr/>
        <p:nvPr/>
      </p:nvGrpSpPr>
      <p:grpSpPr>
        <a:xfrm>
          <a:off x="0" y="0"/>
          <a:ext cx="0" cy="0"/>
          <a:chOff x="0" y="0"/>
          <a:chExt cx="0" cy="0"/>
        </a:xfrm>
      </p:grpSpPr>
      <p:sp>
        <p:nvSpPr>
          <p:cNvPr id="72" name="Shape 0"/>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73" name="Shape 1"/>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74" name="Slide Number"/>
          <p:cNvSpPr txBox="1"/>
          <p:nvPr>
            <p:ph type="sldNum" sz="quarter" idx="2"/>
          </p:nvPr>
        </p:nvSpPr>
        <p:spPr>
          <a:xfrm>
            <a:off x="7071359" y="7408545"/>
            <a:ext cx="3413761" cy="43815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8 master">
    <p:bg>
      <p:bgPr>
        <a:solidFill>
          <a:srgbClr val="000000"/>
        </a:solidFill>
      </p:bgPr>
    </p:bg>
    <p:spTree>
      <p:nvGrpSpPr>
        <p:cNvPr id="1" name=""/>
        <p:cNvGrpSpPr/>
        <p:nvPr/>
      </p:nvGrpSpPr>
      <p:grpSpPr>
        <a:xfrm>
          <a:off x="0" y="0"/>
          <a:ext cx="0" cy="0"/>
          <a:chOff x="0" y="0"/>
          <a:chExt cx="0" cy="0"/>
        </a:xfrm>
      </p:grpSpPr>
      <p:sp>
        <p:nvSpPr>
          <p:cNvPr id="81" name="Shape 0"/>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82" name="Shape 1"/>
          <p:cNvSpPr/>
          <p:nvPr/>
        </p:nvSpPr>
        <p:spPr>
          <a:xfrm>
            <a:off x="0" y="0"/>
            <a:ext cx="14630400" cy="8229600"/>
          </a:xfrm>
          <a:prstGeom prst="rect">
            <a:avLst/>
          </a:prstGeom>
          <a:solidFill>
            <a:srgbClr val="F8ECE4"/>
          </a:solidFill>
          <a:ln w="12700">
            <a:miter lim="400000"/>
          </a:ln>
        </p:spPr>
        <p:txBody>
          <a:bodyPr lIns="45719" rIns="45719"/>
          <a:lstStyle/>
          <a:p>
            <a:pPr/>
          </a:p>
        </p:txBody>
      </p:sp>
      <p:sp>
        <p:nvSpPr>
          <p:cNvPr id="83" name="Slide Number"/>
          <p:cNvSpPr txBox="1"/>
          <p:nvPr>
            <p:ph type="sldNum" sz="quarter" idx="2"/>
          </p:nvPr>
        </p:nvSpPr>
        <p:spPr>
          <a:xfrm>
            <a:off x="7071359" y="7408545"/>
            <a:ext cx="3413761" cy="43815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731519" y="110489"/>
            <a:ext cx="13167362" cy="18097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731519" y="1920239"/>
            <a:ext cx="13167362" cy="6309362"/>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7071359" y="7408544"/>
            <a:ext cx="3413761" cy="438151"/>
          </a:xfrm>
          <a:prstGeom prst="rect">
            <a:avLst/>
          </a:prstGeom>
          <a:ln w="12700">
            <a:miter lim="400000"/>
          </a:ln>
        </p:spPr>
        <p:txBody>
          <a:bodyPr wrap="none" lIns="45719" rIns="45719" anchor="ctr">
            <a:spAutoFit/>
          </a:bodyPr>
          <a:lstStyle>
            <a:lvl1pPr algn="r">
              <a:defRPr sz="1200">
                <a:latin typeface="+mj-lt"/>
                <a:ea typeface="+mj-ea"/>
                <a:cs typeface="+mj-cs"/>
                <a:sym typeface="Helvetic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sciencedirect.com/topics/chemical-engineering/pyrolysis"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6" name="Image 0" descr="Image 0"/>
          <p:cNvPicPr>
            <a:picLocks noChangeAspect="1"/>
          </p:cNvPicPr>
          <p:nvPr/>
        </p:nvPicPr>
        <p:blipFill>
          <a:blip r:embed="rId2">
            <a:extLst/>
          </a:blip>
          <a:stretch>
            <a:fillRect/>
          </a:stretch>
        </p:blipFill>
        <p:spPr>
          <a:xfrm>
            <a:off x="0" y="-538730"/>
            <a:ext cx="4136471" cy="9307060"/>
          </a:xfrm>
          <a:prstGeom prst="rect">
            <a:avLst/>
          </a:prstGeom>
          <a:ln w="12700">
            <a:miter lim="400000"/>
          </a:ln>
        </p:spPr>
      </p:pic>
      <p:sp>
        <p:nvSpPr>
          <p:cNvPr id="147" name="Text 0"/>
          <p:cNvSpPr txBox="1"/>
          <p:nvPr/>
        </p:nvSpPr>
        <p:spPr>
          <a:xfrm>
            <a:off x="4451389" y="1554955"/>
            <a:ext cx="9385222" cy="112559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400"/>
              </a:lnSpc>
              <a:defRPr b="1" sz="4100">
                <a:solidFill>
                  <a:srgbClr val="151617"/>
                </a:solidFill>
                <a:latin typeface="Montserrat Black"/>
                <a:ea typeface="Montserrat Black"/>
                <a:cs typeface="Montserrat Black"/>
                <a:sym typeface="Montserrat Black"/>
              </a:defRPr>
            </a:lvl1pPr>
          </a:lstStyle>
          <a:p>
            <a:pPr/>
            <a:r>
              <a:t>Application of MK-N220 nanoparticles as a Hemo-static agent.</a:t>
            </a:r>
          </a:p>
        </p:txBody>
      </p:sp>
      <p:sp>
        <p:nvSpPr>
          <p:cNvPr id="148" name="Text 1"/>
          <p:cNvSpPr txBox="1"/>
          <p:nvPr/>
        </p:nvSpPr>
        <p:spPr>
          <a:xfrm>
            <a:off x="7223581" y="2915722"/>
            <a:ext cx="3840839" cy="3473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defRPr b="1" sz="2500">
                <a:solidFill>
                  <a:srgbClr val="151617"/>
                </a:solidFill>
                <a:latin typeface="Montserrat Black"/>
                <a:ea typeface="Montserrat Black"/>
                <a:cs typeface="Montserrat Black"/>
                <a:sym typeface="Montserrat Black"/>
              </a:defRPr>
            </a:lvl1pPr>
          </a:lstStyle>
          <a:p>
            <a:pPr/>
            <a:r>
              <a:t>Under the supervision of </a:t>
            </a:r>
          </a:p>
        </p:txBody>
      </p:sp>
      <p:sp>
        <p:nvSpPr>
          <p:cNvPr id="149" name="Text 2"/>
          <p:cNvSpPr txBox="1"/>
          <p:nvPr/>
        </p:nvSpPr>
        <p:spPr>
          <a:xfrm>
            <a:off x="6653246" y="3610212"/>
            <a:ext cx="4981390" cy="3473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defRPr b="1" sz="2500">
                <a:solidFill>
                  <a:srgbClr val="151617"/>
                </a:solidFill>
                <a:latin typeface="Montserrat Black"/>
                <a:ea typeface="Montserrat Black"/>
                <a:cs typeface="Montserrat Black"/>
                <a:sym typeface="Montserrat Black"/>
              </a:defRPr>
            </a:lvl1pPr>
          </a:lstStyle>
          <a:p>
            <a:pPr/>
            <a:r>
              <a:t>Dr. SHANTANU KUMAR BEHERA</a:t>
            </a:r>
          </a:p>
        </p:txBody>
      </p:sp>
      <p:sp>
        <p:nvSpPr>
          <p:cNvPr id="150" name="Text 3"/>
          <p:cNvSpPr txBox="1"/>
          <p:nvPr/>
        </p:nvSpPr>
        <p:spPr>
          <a:xfrm>
            <a:off x="5724310" y="4304705"/>
            <a:ext cx="6839261" cy="3473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defRPr b="1" sz="2500">
                <a:solidFill>
                  <a:srgbClr val="151617"/>
                </a:solidFill>
                <a:latin typeface="Montserrat Black"/>
                <a:ea typeface="Montserrat Black"/>
                <a:cs typeface="Montserrat Black"/>
                <a:sym typeface="Montserrat Black"/>
              </a:defRPr>
            </a:lvl1pPr>
          </a:lstStyle>
          <a:p>
            <a:pPr/>
            <a:r>
              <a:t>By: SAIRAJ RAMAN KUMAR CHOWDHARY D</a:t>
            </a:r>
          </a:p>
        </p:txBody>
      </p:sp>
      <p:sp>
        <p:nvSpPr>
          <p:cNvPr id="151" name="Text 4"/>
          <p:cNvSpPr txBox="1"/>
          <p:nvPr/>
        </p:nvSpPr>
        <p:spPr>
          <a:xfrm>
            <a:off x="8290277" y="4999196"/>
            <a:ext cx="1707327" cy="3473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defRPr b="1" sz="2500">
                <a:solidFill>
                  <a:srgbClr val="151617"/>
                </a:solidFill>
                <a:latin typeface="Montserrat Black"/>
                <a:ea typeface="Montserrat Black"/>
                <a:cs typeface="Montserrat Black"/>
                <a:sym typeface="Montserrat Black"/>
              </a:defRPr>
            </a:lvl1pPr>
          </a:lstStyle>
          <a:p>
            <a:pPr/>
            <a:r>
              <a:t>721CR2025</a:t>
            </a:r>
          </a:p>
        </p:txBody>
      </p:sp>
      <p:sp>
        <p:nvSpPr>
          <p:cNvPr id="152" name="Text 5"/>
          <p:cNvSpPr txBox="1"/>
          <p:nvPr/>
        </p:nvSpPr>
        <p:spPr>
          <a:xfrm>
            <a:off x="5272769" y="5693688"/>
            <a:ext cx="7742462" cy="3428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800"/>
              </a:lnSpc>
              <a:defRPr b="1" sz="2000">
                <a:solidFill>
                  <a:srgbClr val="151617"/>
                </a:solidFill>
                <a:latin typeface="Inconsolata"/>
                <a:ea typeface="Inconsolata"/>
                <a:cs typeface="Inconsolata"/>
                <a:sym typeface="Inconsolata"/>
              </a:defRPr>
            </a:lvl1pPr>
          </a:lstStyle>
          <a:p>
            <a:pPr/>
            <a:r>
              <a:t>Courtesy: Laboratory of New Ceramics(LaNCer)NIT RKL  &amp;         </a:t>
            </a:r>
          </a:p>
        </p:txBody>
      </p:sp>
      <p:sp>
        <p:nvSpPr>
          <p:cNvPr id="153" name="Text 6"/>
          <p:cNvSpPr txBox="1"/>
          <p:nvPr/>
        </p:nvSpPr>
        <p:spPr>
          <a:xfrm>
            <a:off x="6781081" y="6311741"/>
            <a:ext cx="4725839" cy="3428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800"/>
              </a:lnSpc>
              <a:defRPr b="1" sz="2000">
                <a:solidFill>
                  <a:srgbClr val="151617"/>
                </a:solidFill>
                <a:latin typeface="Inconsolata"/>
                <a:ea typeface="Inconsolata"/>
                <a:cs typeface="Inconsolata"/>
                <a:sym typeface="Inconsolata"/>
              </a:defRPr>
            </a:lvl1pPr>
          </a:lstStyle>
          <a:p>
            <a:pPr/>
            <a:r>
              <a:t>Biomimetics lab(BM-BT Dept.) NIT RKL</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ext 0"/>
          <p:cNvSpPr txBox="1"/>
          <p:nvPr/>
        </p:nvSpPr>
        <p:spPr>
          <a:xfrm>
            <a:off x="5360876" y="-35110"/>
            <a:ext cx="3908649" cy="47370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800"/>
              </a:lnSpc>
              <a:defRPr b="1" sz="3000">
                <a:solidFill>
                  <a:srgbClr val="151617"/>
                </a:solidFill>
                <a:latin typeface="Montserrat Black"/>
                <a:ea typeface="Montserrat Black"/>
                <a:cs typeface="Montserrat Black"/>
                <a:sym typeface="Montserrat Black"/>
              </a:defRPr>
            </a:lvl1pPr>
          </a:lstStyle>
          <a:p>
            <a:pPr/>
            <a:r>
              <a:t>Raman Spectroscopy</a:t>
            </a:r>
          </a:p>
        </p:txBody>
      </p:sp>
      <p:pic>
        <p:nvPicPr>
          <p:cNvPr id="238" name="Image 0" descr="Image 0"/>
          <p:cNvPicPr>
            <a:picLocks noChangeAspect="1"/>
          </p:cNvPicPr>
          <p:nvPr/>
        </p:nvPicPr>
        <p:blipFill>
          <a:blip r:embed="rId2">
            <a:extLst/>
          </a:blip>
          <a:stretch>
            <a:fillRect/>
          </a:stretch>
        </p:blipFill>
        <p:spPr>
          <a:xfrm>
            <a:off x="4418968" y="416744"/>
            <a:ext cx="5406342" cy="6995802"/>
          </a:xfrm>
          <a:prstGeom prst="rect">
            <a:avLst/>
          </a:prstGeom>
          <a:ln w="12700">
            <a:miter lim="400000"/>
          </a:ln>
        </p:spPr>
      </p:pic>
      <p:sp>
        <p:nvSpPr>
          <p:cNvPr id="239" name="Text 1"/>
          <p:cNvSpPr txBox="1"/>
          <p:nvPr/>
        </p:nvSpPr>
        <p:spPr>
          <a:xfrm>
            <a:off x="1064017" y="7390697"/>
            <a:ext cx="12926800" cy="10628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b="1" sz="2300">
                <a:solidFill>
                  <a:srgbClr val="151617"/>
                </a:solidFill>
                <a:latin typeface="Inconsolata"/>
                <a:ea typeface="Inconsolata"/>
                <a:cs typeface="Inconsolata"/>
                <a:sym typeface="Inconsolata"/>
              </a:defRPr>
            </a:lvl1pPr>
          </a:lstStyle>
          <a:p>
            <a:pPr/>
            <a:r>
              <a:t>Raman Spectra and Nano-Carbon Phases: D and G bands observed between 1354.5 and 1587.5cm⁻¹. D-Disordered Carbon and G-Graphitic Carbon.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Text 0"/>
          <p:cNvSpPr txBox="1"/>
          <p:nvPr/>
        </p:nvSpPr>
        <p:spPr>
          <a:xfrm>
            <a:off x="4048958" y="311825"/>
            <a:ext cx="6532365" cy="39115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defRPr b="1" sz="4000" u="sng">
                <a:solidFill>
                  <a:srgbClr val="151617"/>
                </a:solidFill>
                <a:latin typeface="Montserrat Black"/>
                <a:ea typeface="Montserrat Black"/>
                <a:cs typeface="Montserrat Black"/>
                <a:sym typeface="Montserrat Black"/>
              </a:defRPr>
            </a:lvl1pPr>
          </a:lstStyle>
          <a:p>
            <a:pPr/>
            <a:r>
              <a:t>Mechanism of a Blood Clot</a:t>
            </a:r>
          </a:p>
        </p:txBody>
      </p:sp>
      <p:pic>
        <p:nvPicPr>
          <p:cNvPr id="242" name="Image 0" descr="Image 0"/>
          <p:cNvPicPr>
            <a:picLocks noChangeAspect="1"/>
          </p:cNvPicPr>
          <p:nvPr/>
        </p:nvPicPr>
        <p:blipFill>
          <a:blip r:embed="rId2">
            <a:extLst/>
          </a:blip>
          <a:stretch>
            <a:fillRect/>
          </a:stretch>
        </p:blipFill>
        <p:spPr>
          <a:xfrm>
            <a:off x="762853" y="1114920"/>
            <a:ext cx="4739457" cy="2680153"/>
          </a:xfrm>
          <a:prstGeom prst="rect">
            <a:avLst/>
          </a:prstGeom>
          <a:ln w="12700">
            <a:miter lim="400000"/>
          </a:ln>
        </p:spPr>
      </p:pic>
      <p:pic>
        <p:nvPicPr>
          <p:cNvPr id="243" name="Image 1" descr="Image 1"/>
          <p:cNvPicPr>
            <a:picLocks noChangeAspect="1"/>
          </p:cNvPicPr>
          <p:nvPr/>
        </p:nvPicPr>
        <p:blipFill>
          <a:blip r:embed="rId3">
            <a:extLst/>
          </a:blip>
          <a:stretch>
            <a:fillRect/>
          </a:stretch>
        </p:blipFill>
        <p:spPr>
          <a:xfrm>
            <a:off x="5540135" y="1121828"/>
            <a:ext cx="4396280" cy="2666337"/>
          </a:xfrm>
          <a:prstGeom prst="rect">
            <a:avLst/>
          </a:prstGeom>
          <a:ln w="12700">
            <a:miter lim="400000"/>
          </a:ln>
        </p:spPr>
      </p:pic>
      <p:pic>
        <p:nvPicPr>
          <p:cNvPr id="244" name="Image 2" descr="Image 2"/>
          <p:cNvPicPr>
            <a:picLocks noChangeAspect="1"/>
          </p:cNvPicPr>
          <p:nvPr/>
        </p:nvPicPr>
        <p:blipFill>
          <a:blip r:embed="rId4">
            <a:extLst/>
          </a:blip>
          <a:stretch>
            <a:fillRect/>
          </a:stretch>
        </p:blipFill>
        <p:spPr>
          <a:xfrm>
            <a:off x="9974240" y="1069575"/>
            <a:ext cx="4100211" cy="2770843"/>
          </a:xfrm>
          <a:prstGeom prst="rect">
            <a:avLst/>
          </a:prstGeom>
          <a:ln w="12700">
            <a:miter lim="400000"/>
          </a:ln>
        </p:spPr>
      </p:pic>
      <p:grpSp>
        <p:nvGrpSpPr>
          <p:cNvPr id="249" name="Group"/>
          <p:cNvGrpSpPr/>
          <p:nvPr/>
        </p:nvGrpSpPr>
        <p:grpSpPr>
          <a:xfrm>
            <a:off x="970433" y="4239146"/>
            <a:ext cx="12689534" cy="1732243"/>
            <a:chOff x="0" y="0"/>
            <a:chExt cx="12689532" cy="1732242"/>
          </a:xfrm>
        </p:grpSpPr>
        <p:sp>
          <p:nvSpPr>
            <p:cNvPr id="245" name="Text 2"/>
            <p:cNvSpPr txBox="1"/>
            <p:nvPr/>
          </p:nvSpPr>
          <p:spPr>
            <a:xfrm>
              <a:off x="38100" y="0"/>
              <a:ext cx="10465769" cy="4190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342900" indent="-342900">
                <a:lnSpc>
                  <a:spcPts val="1400"/>
                </a:lnSpc>
                <a:buSzPct val="100000"/>
                <a:buChar char="•"/>
                <a:defRPr b="1" sz="2000">
                  <a:solidFill>
                    <a:srgbClr val="151617"/>
                  </a:solidFill>
                  <a:latin typeface="Inconsolata"/>
                  <a:ea typeface="Inconsolata"/>
                  <a:cs typeface="Inconsolata"/>
                  <a:sym typeface="Inconsolata"/>
                </a:defRPr>
              </a:lvl1pPr>
            </a:lstStyle>
            <a:p>
              <a:pPr/>
              <a:r>
                <a:t>Vasoconstriction (the narrowing of blood vessels by small muscles in their walls)</a:t>
              </a:r>
            </a:p>
          </p:txBody>
        </p:sp>
        <p:sp>
          <p:nvSpPr>
            <p:cNvPr id="246" name="Text 3"/>
            <p:cNvSpPr txBox="1"/>
            <p:nvPr/>
          </p:nvSpPr>
          <p:spPr>
            <a:xfrm>
              <a:off x="21828" y="491372"/>
              <a:ext cx="9395964" cy="4190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342900" indent="-342900">
                <a:lnSpc>
                  <a:spcPts val="1400"/>
                </a:lnSpc>
                <a:buSzPct val="100000"/>
                <a:buChar char="•"/>
                <a:defRPr b="1" sz="2000">
                  <a:solidFill>
                    <a:srgbClr val="151617"/>
                  </a:solidFill>
                  <a:latin typeface="Inconsolata"/>
                  <a:ea typeface="Inconsolata"/>
                  <a:cs typeface="Inconsolata"/>
                  <a:sym typeface="Inconsolata"/>
                </a:defRPr>
              </a:lvl1pPr>
            </a:lstStyle>
            <a:p>
              <a:pPr/>
              <a:r>
                <a:t>Platelet adhesion and activation (Plug formation) </a:t>
              </a:r>
            </a:p>
          </p:txBody>
        </p:sp>
        <p:sp>
          <p:nvSpPr>
            <p:cNvPr id="247" name="Text 4"/>
            <p:cNvSpPr txBox="1"/>
            <p:nvPr/>
          </p:nvSpPr>
          <p:spPr>
            <a:xfrm>
              <a:off x="0" y="982744"/>
              <a:ext cx="12689533" cy="3385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342900" indent="-342900">
                <a:lnSpc>
                  <a:spcPts val="1400"/>
                </a:lnSpc>
                <a:buSzPct val="100000"/>
                <a:buChar char="•"/>
                <a:defRPr b="1" sz="2000">
                  <a:solidFill>
                    <a:srgbClr val="151617"/>
                  </a:solidFill>
                  <a:latin typeface="Inconsolata"/>
                  <a:ea typeface="Inconsolata"/>
                  <a:cs typeface="Inconsolata"/>
                  <a:sym typeface="Inconsolata"/>
                </a:defRPr>
              </a:lvl1pPr>
            </a:lstStyle>
            <a:p>
              <a:pPr/>
              <a:r>
                <a:t>The coagulation cascade(Activation of Clotting Factors, Fibrin Formation and Secondary Hemostasis)</a:t>
              </a:r>
            </a:p>
          </p:txBody>
        </p:sp>
        <p:sp>
          <p:nvSpPr>
            <p:cNvPr id="248" name="Text 5"/>
            <p:cNvSpPr txBox="1"/>
            <p:nvPr/>
          </p:nvSpPr>
          <p:spPr>
            <a:xfrm>
              <a:off x="0" y="1393666"/>
              <a:ext cx="11261526" cy="3385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342900" indent="-342900">
                <a:lnSpc>
                  <a:spcPts val="1400"/>
                </a:lnSpc>
                <a:buSzPct val="100000"/>
                <a:buChar char="•"/>
                <a:defRPr b="1" sz="2000">
                  <a:solidFill>
                    <a:srgbClr val="151617"/>
                  </a:solidFill>
                  <a:latin typeface="Inconsolata"/>
                  <a:ea typeface="Inconsolata"/>
                  <a:cs typeface="Inconsolata"/>
                  <a:sym typeface="Inconsolata"/>
                </a:defRPr>
              </a:lvl1pPr>
            </a:lstStyle>
            <a:p>
              <a:pPr/>
              <a:r>
                <a:t>Clot retraction (Platelet Contraction, Wound Healing)</a:t>
              </a:r>
            </a:p>
          </p:txBody>
        </p:sp>
      </p:grpSp>
      <p:sp>
        <p:nvSpPr>
          <p:cNvPr id="250" name="Procedure: Performed by adding 20µL of calcium chloride solution to 200µL of the blood samples added in the micro-centrifuge tube to begin the coagulation cascade via plasma recalcification. Followed by which the samples named as NMK10, NMK11, NMK12 and "/>
          <p:cNvSpPr txBox="1"/>
          <p:nvPr/>
        </p:nvSpPr>
        <p:spPr>
          <a:xfrm>
            <a:off x="343585" y="6023022"/>
            <a:ext cx="14254777" cy="18641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lvl1pPr>
          </a:lstStyle>
          <a:p>
            <a:pPr/>
            <a:r>
              <a:t>Procedure: Performed by adding 20µL of calcium chloride solution to 200µL of the blood samples added in the micro-centrifuge tube to begin the coagulation cascade via plasma recalcification. Followed by which the samples named as NMK10, NMK11, NMK12 and NMK8 were dropped instantly in the recalcified blood and stopwatch has started recording the time the sample takes to clot the blood. The whole procedure was repeated at least thrice for all the concentration samples. The invert tube method was performed for estimation of clotting time of the nanoparticles and the clotting time was noted down. After the clotting time was recorded when blood have stopped flowing, the clot was scooped out with the help of spatula for better confirmation.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Text 0"/>
          <p:cNvSpPr txBox="1"/>
          <p:nvPr/>
        </p:nvSpPr>
        <p:spPr>
          <a:xfrm>
            <a:off x="4752931" y="207009"/>
            <a:ext cx="5124538" cy="58851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4700"/>
              </a:lnSpc>
              <a:defRPr b="1" sz="3800">
                <a:solidFill>
                  <a:srgbClr val="151617"/>
                </a:solidFill>
                <a:latin typeface="Montserrat Black"/>
                <a:ea typeface="Montserrat Black"/>
                <a:cs typeface="Montserrat Black"/>
                <a:sym typeface="Montserrat Black"/>
              </a:defRPr>
            </a:lvl1pPr>
          </a:lstStyle>
          <a:p>
            <a:pPr/>
            <a:r>
              <a:t>    Blood Clotting Time</a:t>
            </a:r>
          </a:p>
        </p:txBody>
      </p:sp>
      <p:pic>
        <p:nvPicPr>
          <p:cNvPr id="253" name="Image 0" descr="Image 0"/>
          <p:cNvPicPr>
            <a:picLocks noChangeAspect="1"/>
          </p:cNvPicPr>
          <p:nvPr/>
        </p:nvPicPr>
        <p:blipFill>
          <a:blip r:embed="rId2">
            <a:extLst/>
          </a:blip>
          <a:stretch>
            <a:fillRect/>
          </a:stretch>
        </p:blipFill>
        <p:spPr>
          <a:xfrm>
            <a:off x="1395920" y="751740"/>
            <a:ext cx="12258509" cy="6864753"/>
          </a:xfrm>
          <a:prstGeom prst="rect">
            <a:avLst/>
          </a:prstGeom>
          <a:ln w="12700">
            <a:miter lim="400000"/>
          </a:ln>
        </p:spPr>
      </p:pic>
      <p:sp>
        <p:nvSpPr>
          <p:cNvPr id="254" name="Text 1"/>
          <p:cNvSpPr txBox="1"/>
          <p:nvPr/>
        </p:nvSpPr>
        <p:spPr>
          <a:xfrm>
            <a:off x="489822" y="9069823"/>
            <a:ext cx="13650756" cy="42075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700"/>
              </a:lnSpc>
              <a:defRPr b="1" sz="1100">
                <a:solidFill>
                  <a:srgbClr val="151617"/>
                </a:solidFill>
                <a:latin typeface="Inconsolata"/>
                <a:ea typeface="Inconsolata"/>
                <a:cs typeface="Inconsolata"/>
                <a:sym typeface="Inconsolata"/>
              </a:defRPr>
            </a:lvl1pPr>
          </a:lstStyle>
          <a:p>
            <a:pPr/>
            <a:r>
              <a:t>Adding 20µL of Calcium Chloride solution to 200µL of the blood samples added in the Eppendorf tube to begin the coagulation cascade via plasma re-calcification. Followed by which the samples named as NMKA, NMK11, NMK12 and NMK8 were dropped instantly in the re-calcified blood and stopwatch has started recording the time that sample takes to clot the blood.</a:t>
            </a:r>
          </a:p>
        </p:txBody>
      </p:sp>
      <p:sp>
        <p:nvSpPr>
          <p:cNvPr id="255" name="Clotting Time( in Seconds)"/>
          <p:cNvSpPr txBox="1"/>
          <p:nvPr/>
        </p:nvSpPr>
        <p:spPr>
          <a:xfrm rot="16200000">
            <a:off x="72666" y="3398200"/>
            <a:ext cx="2570967"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Clotting Time( in Seconds)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Text 0"/>
          <p:cNvSpPr txBox="1"/>
          <p:nvPr/>
        </p:nvSpPr>
        <p:spPr>
          <a:xfrm>
            <a:off x="5800424" y="294239"/>
            <a:ext cx="3029552" cy="6554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5100"/>
              </a:lnSpc>
              <a:defRPr b="1" sz="4700" u="sng">
                <a:solidFill>
                  <a:srgbClr val="151617"/>
                </a:solidFill>
                <a:latin typeface="Montserrat Black"/>
                <a:ea typeface="Montserrat Black"/>
                <a:cs typeface="Montserrat Black"/>
                <a:sym typeface="Montserrat Black"/>
              </a:defRPr>
            </a:lvl1pPr>
          </a:lstStyle>
          <a:p>
            <a:pPr/>
            <a:r>
              <a:t>Blood Clot</a:t>
            </a:r>
          </a:p>
        </p:txBody>
      </p:sp>
      <p:pic>
        <p:nvPicPr>
          <p:cNvPr id="258" name="Image 0" descr="Image 0"/>
          <p:cNvPicPr>
            <a:picLocks noChangeAspect="1"/>
          </p:cNvPicPr>
          <p:nvPr/>
        </p:nvPicPr>
        <p:blipFill>
          <a:blip r:embed="rId2">
            <a:extLst/>
          </a:blip>
          <a:stretch>
            <a:fillRect/>
          </a:stretch>
        </p:blipFill>
        <p:spPr>
          <a:xfrm>
            <a:off x="1827410" y="1124303"/>
            <a:ext cx="2997405" cy="3996493"/>
          </a:xfrm>
          <a:prstGeom prst="rect">
            <a:avLst/>
          </a:prstGeom>
          <a:ln w="12700">
            <a:miter lim="400000"/>
          </a:ln>
        </p:spPr>
      </p:pic>
      <p:pic>
        <p:nvPicPr>
          <p:cNvPr id="259" name="Image 1" descr="Image 1"/>
          <p:cNvPicPr>
            <a:picLocks noChangeAspect="1"/>
          </p:cNvPicPr>
          <p:nvPr/>
        </p:nvPicPr>
        <p:blipFill>
          <a:blip r:embed="rId3">
            <a:extLst/>
          </a:blip>
          <a:stretch>
            <a:fillRect/>
          </a:stretch>
        </p:blipFill>
        <p:spPr>
          <a:xfrm>
            <a:off x="5800424" y="1115572"/>
            <a:ext cx="3029552" cy="4039355"/>
          </a:xfrm>
          <a:prstGeom prst="rect">
            <a:avLst/>
          </a:prstGeom>
          <a:ln w="12700">
            <a:miter lim="400000"/>
          </a:ln>
        </p:spPr>
      </p:pic>
      <p:pic>
        <p:nvPicPr>
          <p:cNvPr id="260" name="Image 2" descr="Image 2"/>
          <p:cNvPicPr>
            <a:picLocks noChangeAspect="1"/>
          </p:cNvPicPr>
          <p:nvPr/>
        </p:nvPicPr>
        <p:blipFill>
          <a:blip r:embed="rId4">
            <a:extLst/>
          </a:blip>
          <a:stretch>
            <a:fillRect/>
          </a:stretch>
        </p:blipFill>
        <p:spPr>
          <a:xfrm>
            <a:off x="9799632" y="1120334"/>
            <a:ext cx="2997405" cy="3996493"/>
          </a:xfrm>
          <a:prstGeom prst="rect">
            <a:avLst/>
          </a:prstGeom>
          <a:ln w="12700">
            <a:miter lim="400000"/>
          </a:ln>
        </p:spPr>
      </p:pic>
      <p:grpSp>
        <p:nvGrpSpPr>
          <p:cNvPr id="267" name="Group"/>
          <p:cNvGrpSpPr/>
          <p:nvPr/>
        </p:nvGrpSpPr>
        <p:grpSpPr>
          <a:xfrm>
            <a:off x="812800" y="5320824"/>
            <a:ext cx="13399375" cy="2271773"/>
            <a:chOff x="129093" y="0"/>
            <a:chExt cx="13399374" cy="2271772"/>
          </a:xfrm>
        </p:grpSpPr>
        <p:sp>
          <p:nvSpPr>
            <p:cNvPr id="261" name="Text 1"/>
            <p:cNvSpPr txBox="1"/>
            <p:nvPr/>
          </p:nvSpPr>
          <p:spPr>
            <a:xfrm>
              <a:off x="140828" y="0"/>
              <a:ext cx="10431699" cy="2426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342900" indent="-342900">
                <a:lnSpc>
                  <a:spcPts val="1900"/>
                </a:lnSpc>
                <a:buSzPct val="100000"/>
                <a:buChar char="•"/>
                <a:defRPr b="1" sz="1700">
                  <a:solidFill>
                    <a:srgbClr val="151617"/>
                  </a:solidFill>
                  <a:latin typeface="Inconsolata"/>
                  <a:ea typeface="Inconsolata"/>
                  <a:cs typeface="Inconsolata"/>
                  <a:sym typeface="Inconsolata"/>
                </a:defRPr>
              </a:pPr>
              <a:r>
                <a:t>Started with </a:t>
              </a:r>
              <a:r>
                <a:rPr u="sng"/>
                <a:t>20mg of NMKA</a:t>
              </a:r>
              <a:r>
                <a:t> which gave a clotting time of </a:t>
              </a:r>
              <a:r>
                <a:rPr u="sng"/>
                <a:t>94 seconds</a:t>
              </a:r>
              <a:r>
                <a:t> and </a:t>
              </a:r>
              <a:r>
                <a:rPr u="sng"/>
                <a:t>20mg of NMK8</a:t>
              </a:r>
              <a:r>
                <a:t> got </a:t>
              </a:r>
              <a:r>
                <a:rPr u="sng"/>
                <a:t>113 seconds</a:t>
              </a:r>
              <a:r>
                <a:t>. </a:t>
              </a:r>
            </a:p>
          </p:txBody>
        </p:sp>
        <p:sp>
          <p:nvSpPr>
            <p:cNvPr id="262" name="Text 2"/>
            <p:cNvSpPr txBox="1"/>
            <p:nvPr/>
          </p:nvSpPr>
          <p:spPr>
            <a:xfrm>
              <a:off x="140828" y="358139"/>
              <a:ext cx="11814127" cy="2426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342900" indent="-342900">
                <a:lnSpc>
                  <a:spcPts val="1900"/>
                </a:lnSpc>
                <a:buSzPct val="100000"/>
                <a:buChar char="•"/>
                <a:defRPr b="1" sz="1700">
                  <a:solidFill>
                    <a:srgbClr val="151617"/>
                  </a:solidFill>
                  <a:latin typeface="Inconsolata"/>
                  <a:ea typeface="Inconsolata"/>
                  <a:cs typeface="Inconsolata"/>
                  <a:sym typeface="Inconsolata"/>
                </a:defRPr>
              </a:pPr>
              <a:r>
                <a:t>When we took </a:t>
              </a:r>
              <a:r>
                <a:rPr u="sng"/>
                <a:t>10mg PEC+10mg NMKA +50uL PEG</a:t>
              </a:r>
              <a:r>
                <a:t>, clotting started at 71 seconds but strong clot formed at </a:t>
              </a:r>
              <a:r>
                <a:rPr u="sng"/>
                <a:t>133 seconds</a:t>
              </a:r>
              <a:r>
                <a:t>. </a:t>
              </a:r>
            </a:p>
          </p:txBody>
        </p:sp>
        <p:sp>
          <p:nvSpPr>
            <p:cNvPr id="263" name="Text 3"/>
            <p:cNvSpPr txBox="1"/>
            <p:nvPr/>
          </p:nvSpPr>
          <p:spPr>
            <a:xfrm>
              <a:off x="140828" y="716279"/>
              <a:ext cx="10834611" cy="2426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342900" indent="-342900">
                <a:lnSpc>
                  <a:spcPts val="1900"/>
                </a:lnSpc>
                <a:buSzPct val="100000"/>
                <a:buChar char="•"/>
                <a:defRPr b="1" sz="1700" u="sng">
                  <a:solidFill>
                    <a:srgbClr val="151617"/>
                  </a:solidFill>
                  <a:latin typeface="Inconsolata"/>
                  <a:ea typeface="Inconsolata"/>
                  <a:cs typeface="Inconsolata"/>
                  <a:sym typeface="Inconsolata"/>
                </a:defRPr>
              </a:pPr>
              <a:r>
                <a:t>10mgPEC+10mg NMK8+50uL PEG</a:t>
              </a:r>
              <a:r>
                <a:rPr u="none"/>
                <a:t> took 104 seconds for clotting to begin and </a:t>
              </a:r>
              <a:r>
                <a:t>217 seconds</a:t>
              </a:r>
              <a:r>
                <a:rPr u="none"/>
                <a:t> to form strong clot. </a:t>
              </a:r>
            </a:p>
          </p:txBody>
        </p:sp>
        <p:sp>
          <p:nvSpPr>
            <p:cNvPr id="264" name="Text 4"/>
            <p:cNvSpPr txBox="1"/>
            <p:nvPr/>
          </p:nvSpPr>
          <p:spPr>
            <a:xfrm>
              <a:off x="140828" y="1074420"/>
              <a:ext cx="11138841" cy="2426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342900" indent="-342900">
                <a:lnSpc>
                  <a:spcPts val="1900"/>
                </a:lnSpc>
                <a:buSzPct val="100000"/>
                <a:buChar char="•"/>
                <a:defRPr b="1" sz="1700" u="sng">
                  <a:solidFill>
                    <a:srgbClr val="151617"/>
                  </a:solidFill>
                  <a:latin typeface="Inconsolata"/>
                  <a:ea typeface="Inconsolata"/>
                  <a:cs typeface="Inconsolata"/>
                  <a:sym typeface="Inconsolata"/>
                </a:defRPr>
              </a:pPr>
              <a:r>
                <a:t>10mg PEC + 10mg NMK11</a:t>
              </a:r>
              <a:r>
                <a:rPr u="none"/>
                <a:t> formed a clot in </a:t>
              </a:r>
              <a:r>
                <a:t>55 seconds</a:t>
              </a:r>
              <a:r>
                <a:rPr u="none"/>
                <a:t> and </a:t>
              </a:r>
              <a:r>
                <a:t>10mg PEC+ 10mg NMK12</a:t>
              </a:r>
              <a:r>
                <a:rPr u="none"/>
                <a:t> formed a clot in </a:t>
              </a:r>
              <a:r>
                <a:t>56 seconds</a:t>
              </a:r>
              <a:r>
                <a:rPr u="none"/>
                <a:t>. </a:t>
              </a:r>
            </a:p>
          </p:txBody>
        </p:sp>
        <p:sp>
          <p:nvSpPr>
            <p:cNvPr id="265" name="Text 5"/>
            <p:cNvSpPr txBox="1"/>
            <p:nvPr/>
          </p:nvSpPr>
          <p:spPr>
            <a:xfrm>
              <a:off x="140828" y="1432559"/>
              <a:ext cx="11975689" cy="4839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342900" indent="-342900">
                <a:lnSpc>
                  <a:spcPts val="1900"/>
                </a:lnSpc>
                <a:buSzPct val="100000"/>
                <a:buChar char="•"/>
                <a:defRPr b="1" sz="1700">
                  <a:solidFill>
                    <a:srgbClr val="151617"/>
                  </a:solidFill>
                  <a:latin typeface="Inconsolata"/>
                  <a:ea typeface="Inconsolata"/>
                  <a:cs typeface="Inconsolata"/>
                  <a:sym typeface="Inconsolata"/>
                </a:defRPr>
              </a:lvl1pPr>
            </a:lstStyle>
            <a:p>
              <a:pPr/>
              <a:r>
                <a:t>And 10mg PEC + 10mg NMK11 + 50uL PEG initiated a clot in 32 seconds and completely clotted in 59 seconds. But NMK12 did not clot properly with more Prothrombin Time.</a:t>
              </a:r>
            </a:p>
          </p:txBody>
        </p:sp>
        <p:sp>
          <p:nvSpPr>
            <p:cNvPr id="266" name="Text 6"/>
            <p:cNvSpPr txBox="1"/>
            <p:nvPr/>
          </p:nvSpPr>
          <p:spPr>
            <a:xfrm>
              <a:off x="129093" y="2029079"/>
              <a:ext cx="13399375" cy="2426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342900" indent="-342900">
                <a:lnSpc>
                  <a:spcPts val="1900"/>
                </a:lnSpc>
                <a:buSzPct val="100000"/>
                <a:buChar char="•"/>
                <a:defRPr b="1" sz="1700">
                  <a:solidFill>
                    <a:srgbClr val="151617"/>
                  </a:solidFill>
                  <a:latin typeface="Inconsolata"/>
                  <a:ea typeface="Inconsolata"/>
                  <a:cs typeface="Inconsolata"/>
                  <a:sym typeface="Inconsolata"/>
                </a:defRPr>
              </a:lvl1pPr>
            </a:lstStyle>
            <a:p>
              <a:pPr/>
              <a:r>
                <a:t>As soon as the coagulation started the nanoparticles became a lump like structure and there was formation of strong clot by the samples.</a:t>
              </a: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9" name="Image 0" descr="Image 0"/>
          <p:cNvPicPr>
            <a:picLocks noChangeAspect="1"/>
          </p:cNvPicPr>
          <p:nvPr/>
        </p:nvPicPr>
        <p:blipFill>
          <a:blip r:embed="rId2">
            <a:extLst/>
          </a:blip>
          <a:stretch>
            <a:fillRect/>
          </a:stretch>
        </p:blipFill>
        <p:spPr>
          <a:xfrm>
            <a:off x="0" y="0"/>
            <a:ext cx="14630400" cy="2835236"/>
          </a:xfrm>
          <a:prstGeom prst="rect">
            <a:avLst/>
          </a:prstGeom>
          <a:ln w="12700">
            <a:miter lim="400000"/>
          </a:ln>
        </p:spPr>
      </p:pic>
      <p:sp>
        <p:nvSpPr>
          <p:cNvPr id="270" name="Text 0"/>
          <p:cNvSpPr txBox="1"/>
          <p:nvPr/>
        </p:nvSpPr>
        <p:spPr>
          <a:xfrm>
            <a:off x="4995691" y="4202786"/>
            <a:ext cx="4638900"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5500"/>
              </a:lnSpc>
              <a:defRPr b="1" sz="4400">
                <a:solidFill>
                  <a:srgbClr val="151617"/>
                </a:solidFill>
                <a:latin typeface="Montserrat Black"/>
                <a:ea typeface="Montserrat Black"/>
                <a:cs typeface="Montserrat Black"/>
                <a:sym typeface="Montserrat Black"/>
              </a:defRPr>
            </a:lvl1pPr>
          </a:lstStyle>
          <a:p>
            <a:pPr/>
            <a:r>
              <a:t>Future Directions</a:t>
            </a:r>
          </a:p>
        </p:txBody>
      </p:sp>
      <p:sp>
        <p:nvSpPr>
          <p:cNvPr id="271" name="Text 1"/>
          <p:cNvSpPr txBox="1"/>
          <p:nvPr/>
        </p:nvSpPr>
        <p:spPr>
          <a:xfrm>
            <a:off x="793790" y="5251727"/>
            <a:ext cx="5123272" cy="34873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899" indent="-342899">
              <a:lnSpc>
                <a:spcPts val="2800"/>
              </a:lnSpc>
              <a:buSzPct val="100000"/>
              <a:buChar char="•"/>
              <a:defRPr b="1" sz="2200">
                <a:solidFill>
                  <a:srgbClr val="151617"/>
                </a:solidFill>
                <a:latin typeface="Inconsolata"/>
                <a:ea typeface="Inconsolata"/>
                <a:cs typeface="Inconsolata"/>
                <a:sym typeface="Inconsolata"/>
              </a:defRPr>
            </a:lvl1pPr>
          </a:lstStyle>
          <a:p>
            <a:pPr/>
            <a:r>
              <a:t>Perform BET surface area analysis. </a:t>
            </a:r>
          </a:p>
        </p:txBody>
      </p:sp>
      <p:sp>
        <p:nvSpPr>
          <p:cNvPr id="272" name="Text 2"/>
          <p:cNvSpPr txBox="1"/>
          <p:nvPr/>
        </p:nvSpPr>
        <p:spPr>
          <a:xfrm>
            <a:off x="793790" y="5693926"/>
            <a:ext cx="2958741" cy="3487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899" indent="-342899">
              <a:lnSpc>
                <a:spcPts val="2800"/>
              </a:lnSpc>
              <a:buSzPct val="100000"/>
              <a:buChar char="•"/>
              <a:defRPr b="1" sz="2200">
                <a:solidFill>
                  <a:srgbClr val="151617"/>
                </a:solidFill>
                <a:latin typeface="Inconsolata"/>
                <a:ea typeface="Inconsolata"/>
                <a:cs typeface="Inconsolata"/>
                <a:sym typeface="Inconsolata"/>
              </a:defRPr>
            </a:lvl1pPr>
          </a:lstStyle>
          <a:p>
            <a:pPr/>
            <a:r>
              <a:t>To perform Ex-vivo </a:t>
            </a:r>
          </a:p>
        </p:txBody>
      </p:sp>
      <p:sp>
        <p:nvSpPr>
          <p:cNvPr id="273" name="Text 3"/>
          <p:cNvSpPr txBox="1"/>
          <p:nvPr/>
        </p:nvSpPr>
        <p:spPr>
          <a:xfrm>
            <a:off x="793790" y="6136123"/>
            <a:ext cx="13042822" cy="105993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342899" indent="-342899">
              <a:lnSpc>
                <a:spcPts val="2800"/>
              </a:lnSpc>
              <a:buSzPct val="100000"/>
              <a:buChar char="•"/>
              <a:defRPr b="1" sz="2200">
                <a:solidFill>
                  <a:srgbClr val="151617"/>
                </a:solidFill>
                <a:latin typeface="Inconsolata"/>
                <a:ea typeface="Inconsolata"/>
                <a:cs typeface="Inconsolata"/>
                <a:sym typeface="Inconsolata"/>
              </a:defRPr>
            </a:lvl1pPr>
          </a:lstStyle>
          <a:p>
            <a:pPr/>
            <a:r>
              <a:t>To perform prothrombin time (PT) test using Platelet-poor plasma(PPP) that undergoes centrifugation at 3000g and PEC-treated PPP will be incubated in Automated blood coagulation analyser.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ext 0"/>
          <p:cNvSpPr txBox="1"/>
          <p:nvPr/>
        </p:nvSpPr>
        <p:spPr>
          <a:xfrm>
            <a:off x="3047054" y="1882258"/>
            <a:ext cx="8536292" cy="9604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7700"/>
              </a:lnSpc>
              <a:defRPr b="1" sz="6100">
                <a:solidFill>
                  <a:srgbClr val="151617"/>
                </a:solidFill>
                <a:latin typeface="Montserrat Black"/>
                <a:ea typeface="Montserrat Black"/>
                <a:cs typeface="Montserrat Black"/>
                <a:sym typeface="Montserrat Black"/>
              </a:defRPr>
            </a:lvl1pPr>
          </a:lstStyle>
          <a:p>
            <a:pPr/>
            <a:r>
              <a:t>Objectives of the study</a:t>
            </a:r>
          </a:p>
        </p:txBody>
      </p:sp>
      <p:sp>
        <p:nvSpPr>
          <p:cNvPr id="156" name="Text 1"/>
          <p:cNvSpPr txBox="1"/>
          <p:nvPr/>
        </p:nvSpPr>
        <p:spPr>
          <a:xfrm>
            <a:off x="793789" y="3427452"/>
            <a:ext cx="2845596" cy="13760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b="1" sz="2500">
                <a:solidFill>
                  <a:srgbClr val="151617"/>
                </a:solidFill>
                <a:latin typeface="Montserrat Black"/>
                <a:ea typeface="Montserrat Black"/>
                <a:cs typeface="Montserrat Black"/>
                <a:sym typeface="Montserrat Black"/>
              </a:defRPr>
            </a:lvl1pPr>
          </a:lstStyle>
          <a:p>
            <a:pPr/>
            <a:r>
              <a:t>To synthesis MK-NC composite powder through PDC route.</a:t>
            </a:r>
          </a:p>
        </p:txBody>
      </p:sp>
      <p:sp>
        <p:nvSpPr>
          <p:cNvPr id="157" name="Text 2"/>
          <p:cNvSpPr txBox="1"/>
          <p:nvPr/>
        </p:nvSpPr>
        <p:spPr>
          <a:xfrm>
            <a:off x="4200406" y="3427452"/>
            <a:ext cx="2845595" cy="20618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b="1" sz="2500">
                <a:solidFill>
                  <a:srgbClr val="151617"/>
                </a:solidFill>
                <a:latin typeface="Montserrat Black"/>
                <a:ea typeface="Montserrat Black"/>
                <a:cs typeface="Montserrat Black"/>
                <a:sym typeface="Montserrat Black"/>
              </a:defRPr>
            </a:lvl1pPr>
          </a:lstStyle>
          <a:p>
            <a:pPr/>
            <a:r>
              <a:t>Structural, micro-structural characterisation of the as-prepared MKC composite powder.</a:t>
            </a:r>
          </a:p>
        </p:txBody>
      </p:sp>
      <p:sp>
        <p:nvSpPr>
          <p:cNvPr id="158" name="Text 4"/>
          <p:cNvSpPr txBox="1"/>
          <p:nvPr/>
        </p:nvSpPr>
        <p:spPr>
          <a:xfrm>
            <a:off x="7607021" y="3427452"/>
            <a:ext cx="2845595" cy="24047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b="1" sz="2500">
                <a:solidFill>
                  <a:srgbClr val="151617"/>
                </a:solidFill>
                <a:latin typeface="Montserrat Black"/>
                <a:ea typeface="Montserrat Black"/>
                <a:cs typeface="Montserrat Black"/>
                <a:sym typeface="Montserrat Black"/>
              </a:defRPr>
            </a:lvl1pPr>
          </a:lstStyle>
          <a:p>
            <a:pPr/>
            <a:r>
              <a:t>Microstructural objective is to produce nanoparticles of MK-C(N220)  for Bio-molecule application</a:t>
            </a:r>
          </a:p>
        </p:txBody>
      </p:sp>
      <p:sp>
        <p:nvSpPr>
          <p:cNvPr id="159" name="Text 5"/>
          <p:cNvSpPr txBox="1"/>
          <p:nvPr/>
        </p:nvSpPr>
        <p:spPr>
          <a:xfrm>
            <a:off x="11013637" y="3427452"/>
            <a:ext cx="2845595" cy="13760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b="1" sz="2500">
                <a:solidFill>
                  <a:srgbClr val="151617"/>
                </a:solidFill>
                <a:latin typeface="Montserrat Black"/>
                <a:ea typeface="Montserrat Black"/>
                <a:cs typeface="Montserrat Black"/>
                <a:sym typeface="Montserrat Black"/>
              </a:defRPr>
            </a:lvl1pPr>
          </a:lstStyle>
          <a:p>
            <a:pPr/>
            <a:r>
              <a:t>To obtain better clotting time of blood with better coagulation.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Text 0"/>
          <p:cNvSpPr txBox="1"/>
          <p:nvPr/>
        </p:nvSpPr>
        <p:spPr>
          <a:xfrm>
            <a:off x="4079735" y="921068"/>
            <a:ext cx="6470930" cy="9604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7700"/>
              </a:lnSpc>
              <a:defRPr b="1" sz="6100">
                <a:solidFill>
                  <a:srgbClr val="151617"/>
                </a:solidFill>
                <a:latin typeface="Montserrat Black"/>
                <a:ea typeface="Montserrat Black"/>
                <a:cs typeface="Montserrat Black"/>
                <a:sym typeface="Montserrat Black"/>
              </a:defRPr>
            </a:lvl1pPr>
          </a:lstStyle>
          <a:p>
            <a:pPr/>
            <a:r>
              <a:t>Literature Review</a:t>
            </a:r>
          </a:p>
        </p:txBody>
      </p:sp>
      <p:sp>
        <p:nvSpPr>
          <p:cNvPr id="162" name="Text 1"/>
          <p:cNvSpPr txBox="1"/>
          <p:nvPr/>
        </p:nvSpPr>
        <p:spPr>
          <a:xfrm>
            <a:off x="793790" y="2352912"/>
            <a:ext cx="13042822" cy="10540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342899" indent="-342899">
              <a:lnSpc>
                <a:spcPts val="2800"/>
              </a:lnSpc>
              <a:buSzPct val="100000"/>
              <a:buChar char="•"/>
              <a:defRPr b="1" sz="2000">
                <a:solidFill>
                  <a:srgbClr val="151617"/>
                </a:solidFill>
                <a:latin typeface="Inconsolata"/>
                <a:ea typeface="Inconsolata"/>
                <a:cs typeface="Inconsolata"/>
                <a:sym typeface="Inconsolata"/>
              </a:defRPr>
            </a:lvl1pPr>
          </a:lstStyle>
          <a:p>
            <a:pPr/>
            <a:r>
              <a:t>Polymer-derived ceramics(PDC's) find applications as oxidation resistant high temperature ceramic materials in the form of fibre, coatings and adhesives, and matrix of ceramic matrix composites for end-use in biomedical devices, drug delivery systems etc.,</a:t>
            </a:r>
          </a:p>
        </p:txBody>
      </p:sp>
      <p:sp>
        <p:nvSpPr>
          <p:cNvPr id="163" name="Text 2"/>
          <p:cNvSpPr txBox="1"/>
          <p:nvPr/>
        </p:nvSpPr>
        <p:spPr>
          <a:xfrm>
            <a:off x="793790" y="3520916"/>
            <a:ext cx="13042822" cy="14096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342899" indent="-342899">
              <a:lnSpc>
                <a:spcPts val="2800"/>
              </a:lnSpc>
              <a:buSzPct val="100000"/>
              <a:buChar char="•"/>
              <a:defRPr b="1" sz="2000">
                <a:solidFill>
                  <a:srgbClr val="151617"/>
                </a:solidFill>
                <a:latin typeface="Inconsolata"/>
                <a:ea typeface="Inconsolata"/>
                <a:cs typeface="Inconsolata"/>
                <a:sym typeface="Inconsolata"/>
              </a:defRPr>
            </a:lvl1pPr>
          </a:lstStyle>
          <a:p>
            <a:pPr/>
            <a:r>
              <a:t>Polymer derived ceramics(PDC) prepared by the pyrolysis of organic polymer precursors are unique materials with excellent high temperature stability, and novel electrical, optical, and chemical properties. However, PDC materials during high temperature pyrolysis (typically 1000°C or higher) coarsen and attain very low specific surface area (SSA) due to collapse of the pore structure.</a:t>
            </a:r>
          </a:p>
        </p:txBody>
      </p:sp>
      <p:sp>
        <p:nvSpPr>
          <p:cNvPr id="164" name="Text 3"/>
          <p:cNvSpPr txBox="1"/>
          <p:nvPr/>
        </p:nvSpPr>
        <p:spPr>
          <a:xfrm>
            <a:off x="793790" y="5051821"/>
            <a:ext cx="13042822" cy="10540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342899" indent="-342899">
              <a:lnSpc>
                <a:spcPts val="2800"/>
              </a:lnSpc>
              <a:buSzPct val="100000"/>
              <a:buChar char="•"/>
              <a:defRPr b="1" sz="2000">
                <a:solidFill>
                  <a:srgbClr val="151617"/>
                </a:solidFill>
                <a:latin typeface="Inconsolata"/>
                <a:ea typeface="Inconsolata"/>
                <a:cs typeface="Inconsolata"/>
                <a:sym typeface="Inconsolata"/>
              </a:defRPr>
            </a:lvl1pPr>
          </a:lstStyle>
          <a:p>
            <a:pPr/>
            <a:r>
              <a:t>A higher specific surface area is usually more beneficial for promoting blood clotting because it provides more surface area for interaction with blood components like platelets and coagulation factors, allowing for faster activation and aggregation at the wound site.</a:t>
            </a:r>
          </a:p>
        </p:txBody>
      </p:sp>
      <p:sp>
        <p:nvSpPr>
          <p:cNvPr id="165" name="Text 4"/>
          <p:cNvSpPr txBox="1"/>
          <p:nvPr/>
        </p:nvSpPr>
        <p:spPr>
          <a:xfrm>
            <a:off x="793790" y="6219825"/>
            <a:ext cx="13042822" cy="10540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42899" indent="-342899">
              <a:lnSpc>
                <a:spcPts val="2800"/>
              </a:lnSpc>
              <a:buSzPct val="100000"/>
              <a:buChar char="•"/>
              <a:defRPr b="1" sz="2000">
                <a:solidFill>
                  <a:srgbClr val="151617"/>
                </a:solidFill>
                <a:latin typeface="Inconsolata"/>
                <a:ea typeface="Inconsolata"/>
                <a:cs typeface="Inconsolata"/>
                <a:sym typeface="Inconsolata"/>
              </a:defRPr>
            </a:pPr>
            <a:r>
              <a:t>Poly-Methyl-silsesquioxanes have been numerously used to produce SiO2 or SixOyCz ceramics through pyrolysis under different atmospheres. According to the manufacturer, approximately 82 wt% SiO2 content after </a:t>
            </a:r>
            <a:r>
              <a:rPr u="sng">
                <a:solidFill>
                  <a:srgbClr val="0563C1"/>
                </a:solidFill>
                <a:uFill>
                  <a:solidFill>
                    <a:srgbClr val="0563C1"/>
                  </a:solidFill>
                </a:uFill>
                <a:hlinkClick r:id="rId2" invalidUrl="" action="" tgtFrame="" tooltip="" history="1" highlightClick="0" endSnd="0"/>
              </a:rPr>
              <a:t>pyrolysis</a:t>
            </a:r>
            <a:r>
              <a:t> at 1000 °C in air was expected.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Text 0"/>
          <p:cNvSpPr txBox="1"/>
          <p:nvPr/>
        </p:nvSpPr>
        <p:spPr>
          <a:xfrm>
            <a:off x="5478961" y="797620"/>
            <a:ext cx="3672478" cy="9604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7700"/>
              </a:lnSpc>
              <a:defRPr b="1" sz="6100">
                <a:solidFill>
                  <a:srgbClr val="151617"/>
                </a:solidFill>
                <a:latin typeface="Montserrat Black"/>
                <a:ea typeface="Montserrat Black"/>
                <a:cs typeface="Montserrat Black"/>
                <a:sym typeface="Montserrat Black"/>
              </a:defRPr>
            </a:lvl1pPr>
          </a:lstStyle>
          <a:p>
            <a:pPr/>
            <a:r>
              <a:t>Synthesis</a:t>
            </a:r>
          </a:p>
        </p:txBody>
      </p:sp>
      <p:pic>
        <p:nvPicPr>
          <p:cNvPr id="168" name="Image 0" descr="Image 0"/>
          <p:cNvPicPr>
            <a:picLocks noChangeAspect="1"/>
          </p:cNvPicPr>
          <p:nvPr/>
        </p:nvPicPr>
        <p:blipFill>
          <a:blip r:embed="rId2">
            <a:extLst/>
          </a:blip>
          <a:stretch>
            <a:fillRect/>
          </a:stretch>
        </p:blipFill>
        <p:spPr>
          <a:xfrm>
            <a:off x="284832" y="2387195"/>
            <a:ext cx="14060737" cy="477358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Text 0"/>
          <p:cNvSpPr txBox="1"/>
          <p:nvPr/>
        </p:nvSpPr>
        <p:spPr>
          <a:xfrm>
            <a:off x="2551707" y="730568"/>
            <a:ext cx="9526986" cy="9604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7700"/>
              </a:lnSpc>
              <a:defRPr b="1" sz="6100" u="sng">
                <a:solidFill>
                  <a:srgbClr val="151617"/>
                </a:solidFill>
                <a:latin typeface="Montserrat Black"/>
                <a:ea typeface="Montserrat Black"/>
                <a:cs typeface="Montserrat Black"/>
                <a:sym typeface="Montserrat Black"/>
              </a:defRPr>
            </a:lvl1pPr>
          </a:lstStyle>
          <a:p>
            <a:pPr/>
            <a:r>
              <a:t>Nomenclature of Samples</a:t>
            </a:r>
          </a:p>
        </p:txBody>
      </p:sp>
      <p:sp>
        <p:nvSpPr>
          <p:cNvPr id="171" name="Shape 1"/>
          <p:cNvSpPr/>
          <p:nvPr/>
        </p:nvSpPr>
        <p:spPr>
          <a:xfrm>
            <a:off x="793789" y="2054308"/>
            <a:ext cx="13042822" cy="4718448"/>
          </a:xfrm>
          <a:prstGeom prst="roundRect">
            <a:avLst>
              <a:gd name="adj" fmla="val 194"/>
            </a:avLst>
          </a:prstGeom>
          <a:ln w="7620">
            <a:solidFill>
              <a:srgbClr val="000000">
                <a:alpha val="8000"/>
              </a:srgbClr>
            </a:solidFill>
          </a:ln>
        </p:spPr>
        <p:txBody>
          <a:bodyPr lIns="45719" rIns="45719"/>
          <a:lstStyle/>
          <a:p>
            <a:pPr>
              <a:defRPr sz="2000"/>
            </a:pPr>
          </a:p>
        </p:txBody>
      </p:sp>
      <p:sp>
        <p:nvSpPr>
          <p:cNvPr id="172" name="Shape 2"/>
          <p:cNvSpPr/>
          <p:nvPr/>
        </p:nvSpPr>
        <p:spPr>
          <a:xfrm>
            <a:off x="802064" y="2168573"/>
            <a:ext cx="13026272" cy="650320"/>
          </a:xfrm>
          <a:prstGeom prst="rect">
            <a:avLst/>
          </a:prstGeom>
          <a:solidFill>
            <a:srgbClr val="FFFFFF">
              <a:alpha val="4000"/>
            </a:srgbClr>
          </a:solidFill>
          <a:ln w="12700">
            <a:miter lim="400000"/>
          </a:ln>
        </p:spPr>
        <p:txBody>
          <a:bodyPr lIns="45719" rIns="45719"/>
          <a:lstStyle/>
          <a:p>
            <a:pPr>
              <a:defRPr sz="2000"/>
            </a:pPr>
          </a:p>
        </p:txBody>
      </p:sp>
      <p:sp>
        <p:nvSpPr>
          <p:cNvPr id="173" name="Text 3"/>
          <p:cNvSpPr txBox="1"/>
          <p:nvPr/>
        </p:nvSpPr>
        <p:spPr>
          <a:xfrm>
            <a:off x="1029653" y="2313741"/>
            <a:ext cx="1678583" cy="3428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b="1" sz="2000">
                <a:solidFill>
                  <a:srgbClr val="151617"/>
                </a:solidFill>
                <a:latin typeface="Inconsolata"/>
                <a:ea typeface="Inconsolata"/>
                <a:cs typeface="Inconsolata"/>
                <a:sym typeface="Inconsolata"/>
              </a:defRPr>
            </a:lvl1pPr>
          </a:lstStyle>
          <a:p>
            <a:pPr/>
            <a:r>
              <a:t>Sample Name</a:t>
            </a:r>
          </a:p>
        </p:txBody>
      </p:sp>
      <p:sp>
        <p:nvSpPr>
          <p:cNvPr id="174" name="Text 4"/>
          <p:cNvSpPr txBox="1"/>
          <p:nvPr/>
        </p:nvSpPr>
        <p:spPr>
          <a:xfrm>
            <a:off x="5375076" y="2313741"/>
            <a:ext cx="2214366" cy="3428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b="1" sz="2000">
                <a:solidFill>
                  <a:srgbClr val="151617"/>
                </a:solidFill>
                <a:latin typeface="Inconsolata"/>
                <a:ea typeface="Inconsolata"/>
                <a:cs typeface="Inconsolata"/>
                <a:sym typeface="Inconsolata"/>
              </a:defRPr>
            </a:lvl1pPr>
          </a:lstStyle>
          <a:p>
            <a:pPr/>
            <a:r>
              <a:t>Preparation Route</a:t>
            </a:r>
          </a:p>
        </p:txBody>
      </p:sp>
      <p:sp>
        <p:nvSpPr>
          <p:cNvPr id="175" name="Text 5"/>
          <p:cNvSpPr txBox="1"/>
          <p:nvPr/>
        </p:nvSpPr>
        <p:spPr>
          <a:xfrm>
            <a:off x="9716690" y="2313741"/>
            <a:ext cx="3438352" cy="3428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b="1" sz="2000">
                <a:solidFill>
                  <a:srgbClr val="151617"/>
                </a:solidFill>
                <a:latin typeface="Inconsolata"/>
                <a:ea typeface="Inconsolata"/>
                <a:cs typeface="Inconsolata"/>
                <a:sym typeface="Inconsolata"/>
              </a:defRPr>
            </a:lvl1pPr>
          </a:lstStyle>
          <a:p>
            <a:pPr/>
            <a:r>
              <a:t>Heat Treatment Temperature</a:t>
            </a:r>
          </a:p>
        </p:txBody>
      </p:sp>
      <p:sp>
        <p:nvSpPr>
          <p:cNvPr id="176" name="Shape 6"/>
          <p:cNvSpPr/>
          <p:nvPr/>
        </p:nvSpPr>
        <p:spPr>
          <a:xfrm>
            <a:off x="802064" y="2810348"/>
            <a:ext cx="13026272" cy="1013223"/>
          </a:xfrm>
          <a:prstGeom prst="rect">
            <a:avLst/>
          </a:prstGeom>
          <a:solidFill>
            <a:srgbClr val="000000">
              <a:alpha val="4000"/>
            </a:srgbClr>
          </a:solidFill>
          <a:ln w="12700">
            <a:miter lim="400000"/>
          </a:ln>
        </p:spPr>
        <p:txBody>
          <a:bodyPr lIns="45719" rIns="45719"/>
          <a:lstStyle/>
          <a:p>
            <a:pPr>
              <a:defRPr sz="2000"/>
            </a:pPr>
          </a:p>
        </p:txBody>
      </p:sp>
      <p:sp>
        <p:nvSpPr>
          <p:cNvPr id="177" name="Text 7"/>
          <p:cNvSpPr txBox="1"/>
          <p:nvPr/>
        </p:nvSpPr>
        <p:spPr>
          <a:xfrm>
            <a:off x="1029653" y="2964060"/>
            <a:ext cx="732409" cy="3428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b="1" sz="2000">
                <a:solidFill>
                  <a:srgbClr val="151617"/>
                </a:solidFill>
                <a:latin typeface="Inconsolata"/>
                <a:ea typeface="Inconsolata"/>
                <a:cs typeface="Inconsolata"/>
                <a:sym typeface="Inconsolata"/>
              </a:defRPr>
            </a:lvl1pPr>
          </a:lstStyle>
          <a:p>
            <a:pPr/>
            <a:r>
              <a:t>NMK8</a:t>
            </a:r>
          </a:p>
        </p:txBody>
      </p:sp>
      <p:sp>
        <p:nvSpPr>
          <p:cNvPr id="178" name="Text 8"/>
          <p:cNvSpPr txBox="1"/>
          <p:nvPr/>
        </p:nvSpPr>
        <p:spPr>
          <a:xfrm>
            <a:off x="5375076" y="2964060"/>
            <a:ext cx="3880367" cy="10540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b="1" sz="2000">
                <a:solidFill>
                  <a:srgbClr val="151617"/>
                </a:solidFill>
                <a:latin typeface="Inconsolata"/>
                <a:ea typeface="Inconsolata"/>
                <a:cs typeface="Inconsolata"/>
                <a:sym typeface="Inconsolata"/>
              </a:defRPr>
            </a:lvl1pPr>
          </a:lstStyle>
          <a:p>
            <a:pPr/>
            <a:r>
              <a:t>MK PDC + Nano-Carbon (N220) mixed and cross-linked at 250°C</a:t>
            </a:r>
          </a:p>
        </p:txBody>
      </p:sp>
      <p:sp>
        <p:nvSpPr>
          <p:cNvPr id="179" name="Text 9"/>
          <p:cNvSpPr txBox="1"/>
          <p:nvPr/>
        </p:nvSpPr>
        <p:spPr>
          <a:xfrm>
            <a:off x="9716690" y="2964060"/>
            <a:ext cx="721495" cy="3428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b="1" sz="2000">
                <a:solidFill>
                  <a:srgbClr val="151617"/>
                </a:solidFill>
                <a:latin typeface="Inconsolata"/>
                <a:ea typeface="Inconsolata"/>
                <a:cs typeface="Inconsolata"/>
                <a:sym typeface="Inconsolata"/>
              </a:defRPr>
            </a:lvl1pPr>
          </a:lstStyle>
          <a:p>
            <a:pPr/>
            <a:r>
              <a:t>800°C</a:t>
            </a:r>
          </a:p>
        </p:txBody>
      </p:sp>
      <p:sp>
        <p:nvSpPr>
          <p:cNvPr id="180" name="Shape 10"/>
          <p:cNvSpPr/>
          <p:nvPr/>
        </p:nvSpPr>
        <p:spPr>
          <a:xfrm>
            <a:off x="801410" y="3833574"/>
            <a:ext cx="13026272" cy="1013223"/>
          </a:xfrm>
          <a:prstGeom prst="rect">
            <a:avLst/>
          </a:prstGeom>
          <a:solidFill>
            <a:srgbClr val="FFFFFF">
              <a:alpha val="4000"/>
            </a:srgbClr>
          </a:solidFill>
          <a:ln w="12700">
            <a:miter lim="400000"/>
          </a:ln>
        </p:spPr>
        <p:txBody>
          <a:bodyPr lIns="45719" rIns="45719"/>
          <a:lstStyle/>
          <a:p>
            <a:pPr>
              <a:defRPr sz="2000"/>
            </a:pPr>
          </a:p>
        </p:txBody>
      </p:sp>
      <p:sp>
        <p:nvSpPr>
          <p:cNvPr id="181" name="Text 11"/>
          <p:cNvSpPr txBox="1"/>
          <p:nvPr/>
        </p:nvSpPr>
        <p:spPr>
          <a:xfrm>
            <a:off x="1029653" y="3977282"/>
            <a:ext cx="873671" cy="3428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b="1" sz="2000">
                <a:solidFill>
                  <a:srgbClr val="151617"/>
                </a:solidFill>
                <a:latin typeface="Inconsolata"/>
                <a:ea typeface="Inconsolata"/>
                <a:cs typeface="Inconsolata"/>
                <a:sym typeface="Inconsolata"/>
              </a:defRPr>
            </a:lvl1pPr>
          </a:lstStyle>
          <a:p>
            <a:pPr/>
            <a:r>
              <a:t>NMK10</a:t>
            </a:r>
          </a:p>
        </p:txBody>
      </p:sp>
      <p:sp>
        <p:nvSpPr>
          <p:cNvPr id="182" name="Text 12"/>
          <p:cNvSpPr txBox="1"/>
          <p:nvPr/>
        </p:nvSpPr>
        <p:spPr>
          <a:xfrm>
            <a:off x="5375076" y="3977282"/>
            <a:ext cx="3880367" cy="6984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b="1" sz="2000">
                <a:solidFill>
                  <a:srgbClr val="151617"/>
                </a:solidFill>
                <a:latin typeface="Inconsolata"/>
                <a:ea typeface="Inconsolata"/>
                <a:cs typeface="Inconsolata"/>
                <a:sym typeface="Inconsolata"/>
              </a:defRPr>
            </a:lvl1pPr>
          </a:lstStyle>
          <a:p>
            <a:pPr/>
            <a:r>
              <a:t>MK PDC + Nano-Carbon mixed and cross-linked at 250°C</a:t>
            </a:r>
          </a:p>
        </p:txBody>
      </p:sp>
      <p:sp>
        <p:nvSpPr>
          <p:cNvPr id="183" name="Text 13"/>
          <p:cNvSpPr txBox="1"/>
          <p:nvPr/>
        </p:nvSpPr>
        <p:spPr>
          <a:xfrm>
            <a:off x="9716690" y="3977282"/>
            <a:ext cx="862758" cy="3428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b="1" sz="2000">
                <a:solidFill>
                  <a:srgbClr val="151617"/>
                </a:solidFill>
                <a:latin typeface="Inconsolata"/>
                <a:ea typeface="Inconsolata"/>
                <a:cs typeface="Inconsolata"/>
                <a:sym typeface="Inconsolata"/>
              </a:defRPr>
            </a:lvl1pPr>
          </a:lstStyle>
          <a:p>
            <a:pPr/>
            <a:r>
              <a:t>1000°C</a:t>
            </a:r>
          </a:p>
        </p:txBody>
      </p:sp>
      <p:sp>
        <p:nvSpPr>
          <p:cNvPr id="184" name="Shape 14"/>
          <p:cNvSpPr/>
          <p:nvPr/>
        </p:nvSpPr>
        <p:spPr>
          <a:xfrm>
            <a:off x="801410" y="4846796"/>
            <a:ext cx="13026272" cy="1013222"/>
          </a:xfrm>
          <a:prstGeom prst="rect">
            <a:avLst/>
          </a:prstGeom>
          <a:solidFill>
            <a:srgbClr val="000000">
              <a:alpha val="4000"/>
            </a:srgbClr>
          </a:solidFill>
          <a:ln w="12700">
            <a:miter lim="400000"/>
          </a:ln>
        </p:spPr>
        <p:txBody>
          <a:bodyPr lIns="45719" rIns="45719"/>
          <a:lstStyle/>
          <a:p>
            <a:pPr>
              <a:defRPr sz="2000"/>
            </a:pPr>
          </a:p>
        </p:txBody>
      </p:sp>
      <p:sp>
        <p:nvSpPr>
          <p:cNvPr id="185" name="Text 15"/>
          <p:cNvSpPr txBox="1"/>
          <p:nvPr/>
        </p:nvSpPr>
        <p:spPr>
          <a:xfrm>
            <a:off x="1029653" y="4990505"/>
            <a:ext cx="859781" cy="3428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b="1" sz="2000">
                <a:solidFill>
                  <a:srgbClr val="151617"/>
                </a:solidFill>
                <a:latin typeface="Inconsolata"/>
                <a:ea typeface="Inconsolata"/>
                <a:cs typeface="Inconsolata"/>
                <a:sym typeface="Inconsolata"/>
              </a:defRPr>
            </a:lvl1pPr>
          </a:lstStyle>
          <a:p>
            <a:pPr/>
            <a:r>
              <a:t>NMK11</a:t>
            </a:r>
          </a:p>
        </p:txBody>
      </p:sp>
      <p:sp>
        <p:nvSpPr>
          <p:cNvPr id="186" name="Text 16"/>
          <p:cNvSpPr txBox="1"/>
          <p:nvPr/>
        </p:nvSpPr>
        <p:spPr>
          <a:xfrm>
            <a:off x="5375076" y="4990505"/>
            <a:ext cx="3880367" cy="6984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b="1" sz="2000">
                <a:solidFill>
                  <a:srgbClr val="151617"/>
                </a:solidFill>
                <a:latin typeface="Inconsolata"/>
                <a:ea typeface="Inconsolata"/>
                <a:cs typeface="Inconsolata"/>
                <a:sym typeface="Inconsolata"/>
              </a:defRPr>
            </a:lvl1pPr>
          </a:lstStyle>
          <a:p>
            <a:pPr/>
            <a:r>
              <a:t>MK PDC + Nano-Carbon mixed and cross-linked at 250°C</a:t>
            </a:r>
          </a:p>
        </p:txBody>
      </p:sp>
      <p:sp>
        <p:nvSpPr>
          <p:cNvPr id="187" name="Text 17"/>
          <p:cNvSpPr txBox="1"/>
          <p:nvPr/>
        </p:nvSpPr>
        <p:spPr>
          <a:xfrm>
            <a:off x="9716690" y="4990505"/>
            <a:ext cx="848867" cy="3428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b="1" sz="2000">
                <a:solidFill>
                  <a:srgbClr val="151617"/>
                </a:solidFill>
                <a:latin typeface="Inconsolata"/>
                <a:ea typeface="Inconsolata"/>
                <a:cs typeface="Inconsolata"/>
                <a:sym typeface="Inconsolata"/>
              </a:defRPr>
            </a:lvl1pPr>
          </a:lstStyle>
          <a:p>
            <a:pPr/>
            <a:r>
              <a:t>1100°C</a:t>
            </a:r>
          </a:p>
        </p:txBody>
      </p:sp>
      <p:sp>
        <p:nvSpPr>
          <p:cNvPr id="188" name="Shape 18"/>
          <p:cNvSpPr/>
          <p:nvPr/>
        </p:nvSpPr>
        <p:spPr>
          <a:xfrm>
            <a:off x="801410" y="5860017"/>
            <a:ext cx="13026272" cy="1013223"/>
          </a:xfrm>
          <a:prstGeom prst="rect">
            <a:avLst/>
          </a:prstGeom>
          <a:solidFill>
            <a:srgbClr val="FFFFFF">
              <a:alpha val="4000"/>
            </a:srgbClr>
          </a:solidFill>
          <a:ln w="12700">
            <a:miter lim="400000"/>
          </a:ln>
        </p:spPr>
        <p:txBody>
          <a:bodyPr lIns="45719" rIns="45719"/>
          <a:lstStyle/>
          <a:p>
            <a:pPr>
              <a:defRPr sz="2000"/>
            </a:pPr>
          </a:p>
        </p:txBody>
      </p:sp>
      <p:sp>
        <p:nvSpPr>
          <p:cNvPr id="189" name="Text 19"/>
          <p:cNvSpPr txBox="1"/>
          <p:nvPr/>
        </p:nvSpPr>
        <p:spPr>
          <a:xfrm>
            <a:off x="1029653" y="6003726"/>
            <a:ext cx="873671" cy="3428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b="1" sz="2000">
                <a:solidFill>
                  <a:srgbClr val="151617"/>
                </a:solidFill>
                <a:latin typeface="Inconsolata"/>
                <a:ea typeface="Inconsolata"/>
                <a:cs typeface="Inconsolata"/>
                <a:sym typeface="Inconsolata"/>
              </a:defRPr>
            </a:lvl1pPr>
          </a:lstStyle>
          <a:p>
            <a:pPr/>
            <a:r>
              <a:t>NMK12</a:t>
            </a:r>
          </a:p>
        </p:txBody>
      </p:sp>
      <p:sp>
        <p:nvSpPr>
          <p:cNvPr id="190" name="Text 20"/>
          <p:cNvSpPr txBox="1"/>
          <p:nvPr/>
        </p:nvSpPr>
        <p:spPr>
          <a:xfrm>
            <a:off x="5375076" y="6003726"/>
            <a:ext cx="3880367" cy="6984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b="1" sz="2000">
                <a:solidFill>
                  <a:srgbClr val="151617"/>
                </a:solidFill>
                <a:latin typeface="Inconsolata"/>
                <a:ea typeface="Inconsolata"/>
                <a:cs typeface="Inconsolata"/>
                <a:sym typeface="Inconsolata"/>
              </a:defRPr>
            </a:lvl1pPr>
          </a:lstStyle>
          <a:p>
            <a:pPr/>
            <a:r>
              <a:t>MK PDC + Nano-Carbon mixed and cross-linked at 250°C</a:t>
            </a:r>
          </a:p>
        </p:txBody>
      </p:sp>
      <p:sp>
        <p:nvSpPr>
          <p:cNvPr id="191" name="Text 21"/>
          <p:cNvSpPr txBox="1"/>
          <p:nvPr/>
        </p:nvSpPr>
        <p:spPr>
          <a:xfrm>
            <a:off x="9716690" y="6003726"/>
            <a:ext cx="862758" cy="3428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b="1" sz="2000">
                <a:solidFill>
                  <a:srgbClr val="151617"/>
                </a:solidFill>
                <a:latin typeface="Inconsolata"/>
                <a:ea typeface="Inconsolata"/>
                <a:cs typeface="Inconsolata"/>
                <a:sym typeface="Inconsolata"/>
              </a:defRPr>
            </a:lvl1pPr>
          </a:lstStyle>
          <a:p>
            <a:pPr/>
            <a:r>
              <a:t>1200°C</a:t>
            </a:r>
          </a:p>
        </p:txBody>
      </p:sp>
      <p:sp>
        <p:nvSpPr>
          <p:cNvPr id="192" name="Text 22"/>
          <p:cNvSpPr txBox="1"/>
          <p:nvPr/>
        </p:nvSpPr>
        <p:spPr>
          <a:xfrm>
            <a:off x="793790" y="7136010"/>
            <a:ext cx="3964583" cy="3428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b="1" sz="2000">
                <a:solidFill>
                  <a:srgbClr val="151617"/>
                </a:solidFill>
                <a:latin typeface="Inconsolata"/>
                <a:ea typeface="Inconsolata"/>
                <a:cs typeface="Inconsolata"/>
                <a:sym typeface="Inconsolata"/>
              </a:defRPr>
            </a:lvl1pPr>
          </a:lstStyle>
          <a:p>
            <a:pPr/>
            <a:r>
              <a:t>MK - Poly-Methyl-silsesquioxane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Text 0"/>
          <p:cNvSpPr txBox="1"/>
          <p:nvPr/>
        </p:nvSpPr>
        <p:spPr>
          <a:xfrm>
            <a:off x="5871820" y="123866"/>
            <a:ext cx="2886758" cy="53910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4300"/>
              </a:lnSpc>
              <a:defRPr b="1" sz="3500">
                <a:solidFill>
                  <a:srgbClr val="151617"/>
                </a:solidFill>
                <a:latin typeface="Montserrat Black"/>
                <a:ea typeface="Montserrat Black"/>
                <a:cs typeface="Montserrat Black"/>
                <a:sym typeface="Montserrat Black"/>
              </a:defRPr>
            </a:lvl1pPr>
          </a:lstStyle>
          <a:p>
            <a:pPr/>
            <a:r>
              <a:t>XRD Analysis</a:t>
            </a:r>
          </a:p>
        </p:txBody>
      </p:sp>
      <p:pic>
        <p:nvPicPr>
          <p:cNvPr id="195" name="Image 0" descr="Image 0"/>
          <p:cNvPicPr>
            <a:picLocks noChangeAspect="1"/>
          </p:cNvPicPr>
          <p:nvPr/>
        </p:nvPicPr>
        <p:blipFill>
          <a:blip r:embed="rId2">
            <a:extLst/>
          </a:blip>
          <a:stretch>
            <a:fillRect/>
          </a:stretch>
        </p:blipFill>
        <p:spPr>
          <a:xfrm>
            <a:off x="3051989" y="679209"/>
            <a:ext cx="8369565" cy="6415237"/>
          </a:xfrm>
          <a:prstGeom prst="rect">
            <a:avLst/>
          </a:prstGeom>
          <a:ln w="12700">
            <a:miter lim="400000"/>
          </a:ln>
        </p:spPr>
      </p:pic>
      <p:sp>
        <p:nvSpPr>
          <p:cNvPr id="196" name="Text 2"/>
          <p:cNvSpPr txBox="1"/>
          <p:nvPr/>
        </p:nvSpPr>
        <p:spPr>
          <a:xfrm>
            <a:off x="451961" y="7229832"/>
            <a:ext cx="13726477" cy="7696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000"/>
              </a:lnSpc>
              <a:defRPr b="1" sz="2000">
                <a:solidFill>
                  <a:srgbClr val="151617"/>
                </a:solidFill>
                <a:latin typeface="Inconsolata"/>
                <a:ea typeface="Inconsolata"/>
                <a:cs typeface="Inconsolata"/>
                <a:sym typeface="Inconsolata"/>
              </a:defRPr>
            </a:lvl1pPr>
          </a:lstStyle>
          <a:p>
            <a:pPr/>
            <a:r>
              <a:t>Here the graphs represent the XRD analysis of Cross-linked, Heated samples in the same order. From the XRD plots, we know the different phases obtained in the in-situ synthesis for both 800°C, 1000°C and 1100°C temperatures. The graph shows a reflection of carbon peak at ~24.6°,~24.8° in the plane.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Text 0"/>
          <p:cNvSpPr txBox="1"/>
          <p:nvPr/>
        </p:nvSpPr>
        <p:spPr>
          <a:xfrm>
            <a:off x="5789705" y="256737"/>
            <a:ext cx="3050990" cy="5754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4600"/>
              </a:lnSpc>
              <a:defRPr b="1" sz="3700">
                <a:solidFill>
                  <a:srgbClr val="151617"/>
                </a:solidFill>
                <a:latin typeface="Montserrat Black"/>
                <a:ea typeface="Montserrat Black"/>
                <a:cs typeface="Montserrat Black"/>
                <a:sym typeface="Montserrat Black"/>
              </a:defRPr>
            </a:lvl1pPr>
          </a:lstStyle>
          <a:p>
            <a:pPr/>
            <a:r>
              <a:t>XRD Analysis</a:t>
            </a:r>
          </a:p>
        </p:txBody>
      </p:sp>
      <p:sp>
        <p:nvSpPr>
          <p:cNvPr id="199" name="Text 1"/>
          <p:cNvSpPr txBox="1"/>
          <p:nvPr/>
        </p:nvSpPr>
        <p:spPr>
          <a:xfrm>
            <a:off x="6540996" y="835708"/>
            <a:ext cx="1548408" cy="2499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000"/>
              </a:lnSpc>
              <a:defRPr b="1" sz="1600">
                <a:solidFill>
                  <a:srgbClr val="151617"/>
                </a:solidFill>
                <a:latin typeface="Montserrat Black"/>
                <a:ea typeface="Montserrat Black"/>
                <a:cs typeface="Montserrat Black"/>
                <a:sym typeface="Montserrat Black"/>
              </a:defRPr>
            </a:lvl1pPr>
          </a:lstStyle>
          <a:p>
            <a:pPr/>
            <a:r>
              <a:t>Sample: NMK12</a:t>
            </a:r>
          </a:p>
        </p:txBody>
      </p:sp>
      <p:pic>
        <p:nvPicPr>
          <p:cNvPr id="200" name="Image 0" descr="Image 0"/>
          <p:cNvPicPr>
            <a:picLocks noChangeAspect="1"/>
          </p:cNvPicPr>
          <p:nvPr/>
        </p:nvPicPr>
        <p:blipFill>
          <a:blip r:embed="rId2">
            <a:extLst/>
          </a:blip>
          <a:stretch>
            <a:fillRect/>
          </a:stretch>
        </p:blipFill>
        <p:spPr>
          <a:xfrm>
            <a:off x="3311610" y="1200705"/>
            <a:ext cx="8007180" cy="5993239"/>
          </a:xfrm>
          <a:prstGeom prst="rect">
            <a:avLst/>
          </a:prstGeom>
          <a:ln w="12700">
            <a:miter lim="400000"/>
          </a:ln>
        </p:spPr>
      </p:pic>
      <p:sp>
        <p:nvSpPr>
          <p:cNvPr id="201" name="Text 2"/>
          <p:cNvSpPr txBox="1"/>
          <p:nvPr/>
        </p:nvSpPr>
        <p:spPr>
          <a:xfrm>
            <a:off x="477082" y="7309008"/>
            <a:ext cx="13676235" cy="69697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700"/>
              </a:lnSpc>
              <a:defRPr b="1" sz="1600">
                <a:solidFill>
                  <a:srgbClr val="151617"/>
                </a:solidFill>
                <a:latin typeface="Inconsolata"/>
                <a:ea typeface="Inconsolata"/>
                <a:cs typeface="Inconsolata"/>
                <a:sym typeface="Inconsolata"/>
              </a:defRPr>
            </a:lvl1pPr>
          </a:lstStyle>
          <a:p>
            <a:pPr/>
            <a:r>
              <a:t>The graph shows a reflection of SiO2 peak at ~ 21.990° in the (101) plane called Cristobalite formed at 1150°C and at 31.5° in (102) and 36° in (200) plane.And SiC peak at 36.126°. (hkl) define the reciprocal axial intercepts of a plane of atoms with the unit cell –The (hkl) plane of atoms intercepts the unit cell at a/h, 𝑏/𝑘, and 𝑐/𝑙.</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Text 0"/>
          <p:cNvSpPr txBox="1"/>
          <p:nvPr/>
        </p:nvSpPr>
        <p:spPr>
          <a:xfrm>
            <a:off x="3980739" y="265192"/>
            <a:ext cx="4916204" cy="32282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200"/>
              </a:lnSpc>
              <a:defRPr b="1" sz="3400" u="sng">
                <a:solidFill>
                  <a:srgbClr val="151617"/>
                </a:solidFill>
                <a:latin typeface="Montserrat Black"/>
                <a:ea typeface="Montserrat Black"/>
                <a:cs typeface="Montserrat Black"/>
                <a:sym typeface="Montserrat Black"/>
              </a:defRPr>
            </a:lvl1pPr>
          </a:lstStyle>
          <a:p>
            <a:pPr/>
            <a:r>
              <a:t>Microstructure Analysis</a:t>
            </a:r>
          </a:p>
        </p:txBody>
      </p:sp>
      <p:pic>
        <p:nvPicPr>
          <p:cNvPr id="204" name="Image 1" descr="Image 1"/>
          <p:cNvPicPr>
            <a:picLocks noChangeAspect="1"/>
          </p:cNvPicPr>
          <p:nvPr/>
        </p:nvPicPr>
        <p:blipFill>
          <a:blip r:embed="rId2">
            <a:extLst/>
          </a:blip>
          <a:stretch>
            <a:fillRect/>
          </a:stretch>
        </p:blipFill>
        <p:spPr>
          <a:xfrm>
            <a:off x="357642" y="615648"/>
            <a:ext cx="3822359" cy="3522298"/>
          </a:xfrm>
          <a:prstGeom prst="rect">
            <a:avLst/>
          </a:prstGeom>
          <a:ln w="12700">
            <a:miter lim="400000"/>
          </a:ln>
        </p:spPr>
      </p:pic>
      <p:pic>
        <p:nvPicPr>
          <p:cNvPr id="205" name="Image 2" descr="Image 2"/>
          <p:cNvPicPr>
            <a:picLocks noChangeAspect="1"/>
          </p:cNvPicPr>
          <p:nvPr/>
        </p:nvPicPr>
        <p:blipFill>
          <a:blip r:embed="rId3">
            <a:extLst/>
          </a:blip>
          <a:srcRect l="0" t="0" r="0" b="0"/>
          <a:stretch>
            <a:fillRect/>
          </a:stretch>
        </p:blipFill>
        <p:spPr>
          <a:xfrm>
            <a:off x="4216016" y="4234905"/>
            <a:ext cx="3822597" cy="3522374"/>
          </a:xfrm>
          <a:prstGeom prst="rect">
            <a:avLst/>
          </a:prstGeom>
          <a:ln w="12700">
            <a:miter lim="400000"/>
          </a:ln>
        </p:spPr>
      </p:pic>
      <p:pic>
        <p:nvPicPr>
          <p:cNvPr id="206" name="Image 3" descr="Image 3"/>
          <p:cNvPicPr>
            <a:picLocks noChangeAspect="1"/>
          </p:cNvPicPr>
          <p:nvPr/>
        </p:nvPicPr>
        <p:blipFill>
          <a:blip r:embed="rId4">
            <a:extLst/>
          </a:blip>
          <a:stretch>
            <a:fillRect/>
          </a:stretch>
        </p:blipFill>
        <p:spPr>
          <a:xfrm>
            <a:off x="4216214" y="615700"/>
            <a:ext cx="3822116" cy="3521970"/>
          </a:xfrm>
          <a:prstGeom prst="rect">
            <a:avLst/>
          </a:prstGeom>
          <a:ln w="12700">
            <a:miter lim="400000"/>
          </a:ln>
        </p:spPr>
      </p:pic>
      <p:pic>
        <p:nvPicPr>
          <p:cNvPr id="207" name="Image 4" descr="Image 4"/>
          <p:cNvPicPr>
            <a:picLocks noChangeAspect="1"/>
          </p:cNvPicPr>
          <p:nvPr/>
        </p:nvPicPr>
        <p:blipFill>
          <a:blip r:embed="rId5">
            <a:extLst/>
          </a:blip>
          <a:stretch>
            <a:fillRect/>
          </a:stretch>
        </p:blipFill>
        <p:spPr>
          <a:xfrm>
            <a:off x="357641" y="4234889"/>
            <a:ext cx="3822360" cy="3522298"/>
          </a:xfrm>
          <a:prstGeom prst="rect">
            <a:avLst/>
          </a:prstGeom>
          <a:ln w="12700">
            <a:miter lim="400000"/>
          </a:ln>
        </p:spPr>
      </p:pic>
      <p:sp>
        <p:nvSpPr>
          <p:cNvPr id="208" name="500nm"/>
          <p:cNvSpPr txBox="1"/>
          <p:nvPr/>
        </p:nvSpPr>
        <p:spPr>
          <a:xfrm>
            <a:off x="7074322" y="3579956"/>
            <a:ext cx="833275" cy="3401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000">
                <a:solidFill>
                  <a:srgbClr val="FFFFFF"/>
                </a:solidFill>
              </a:defRPr>
            </a:lvl1pPr>
          </a:lstStyle>
          <a:p>
            <a:pPr/>
            <a:r>
              <a:t>500nm</a:t>
            </a:r>
          </a:p>
        </p:txBody>
      </p:sp>
      <p:sp>
        <p:nvSpPr>
          <p:cNvPr id="209" name="a)"/>
          <p:cNvSpPr txBox="1"/>
          <p:nvPr/>
        </p:nvSpPr>
        <p:spPr>
          <a:xfrm>
            <a:off x="540172" y="747856"/>
            <a:ext cx="359785" cy="41506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500">
                <a:solidFill>
                  <a:srgbClr val="FFFFFF"/>
                </a:solidFill>
              </a:defRPr>
            </a:lvl1pPr>
          </a:lstStyle>
          <a:p>
            <a:pPr/>
            <a:r>
              <a:t>a)</a:t>
            </a:r>
          </a:p>
        </p:txBody>
      </p:sp>
      <p:sp>
        <p:nvSpPr>
          <p:cNvPr id="210" name="500nm"/>
          <p:cNvSpPr txBox="1"/>
          <p:nvPr/>
        </p:nvSpPr>
        <p:spPr>
          <a:xfrm>
            <a:off x="3359572" y="7301056"/>
            <a:ext cx="833275" cy="3401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000">
                <a:solidFill>
                  <a:srgbClr val="FFFFFF"/>
                </a:solidFill>
              </a:defRPr>
            </a:lvl1pPr>
          </a:lstStyle>
          <a:p>
            <a:pPr/>
            <a:r>
              <a:t>500nm</a:t>
            </a:r>
          </a:p>
        </p:txBody>
      </p:sp>
      <p:sp>
        <p:nvSpPr>
          <p:cNvPr id="211" name="500nm"/>
          <p:cNvSpPr txBox="1"/>
          <p:nvPr/>
        </p:nvSpPr>
        <p:spPr>
          <a:xfrm>
            <a:off x="7220372" y="7301056"/>
            <a:ext cx="833275" cy="3401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000">
                <a:solidFill>
                  <a:srgbClr val="FFFFFF"/>
                </a:solidFill>
              </a:defRPr>
            </a:lvl1pPr>
          </a:lstStyle>
          <a:p>
            <a:pPr/>
            <a:r>
              <a:t>500nm</a:t>
            </a:r>
          </a:p>
        </p:txBody>
      </p:sp>
      <p:sp>
        <p:nvSpPr>
          <p:cNvPr id="212" name="500nm"/>
          <p:cNvSpPr txBox="1"/>
          <p:nvPr/>
        </p:nvSpPr>
        <p:spPr>
          <a:xfrm>
            <a:off x="3359572" y="3583503"/>
            <a:ext cx="833275" cy="3401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000">
                <a:solidFill>
                  <a:srgbClr val="FFFFFF"/>
                </a:solidFill>
              </a:defRPr>
            </a:lvl1pPr>
          </a:lstStyle>
          <a:p>
            <a:pPr/>
            <a:r>
              <a:t>500nm</a:t>
            </a:r>
          </a:p>
        </p:txBody>
      </p:sp>
      <p:sp>
        <p:nvSpPr>
          <p:cNvPr id="213" name="b)"/>
          <p:cNvSpPr txBox="1"/>
          <p:nvPr/>
        </p:nvSpPr>
        <p:spPr>
          <a:xfrm>
            <a:off x="4325783" y="671656"/>
            <a:ext cx="373427" cy="41506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500">
                <a:solidFill>
                  <a:srgbClr val="FFFFFF"/>
                </a:solidFill>
              </a:defRPr>
            </a:lvl1pPr>
          </a:lstStyle>
          <a:p>
            <a:pPr/>
            <a:r>
              <a:t>b)</a:t>
            </a:r>
          </a:p>
        </p:txBody>
      </p:sp>
      <p:sp>
        <p:nvSpPr>
          <p:cNvPr id="214" name="d)"/>
          <p:cNvSpPr txBox="1"/>
          <p:nvPr/>
        </p:nvSpPr>
        <p:spPr>
          <a:xfrm>
            <a:off x="4325783" y="4316556"/>
            <a:ext cx="373427" cy="41506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500">
                <a:solidFill>
                  <a:srgbClr val="FFFFFF"/>
                </a:solidFill>
              </a:defRPr>
            </a:lvl1pPr>
          </a:lstStyle>
          <a:p>
            <a:pPr/>
            <a:r>
              <a:t>d)</a:t>
            </a:r>
          </a:p>
        </p:txBody>
      </p:sp>
      <p:sp>
        <p:nvSpPr>
          <p:cNvPr id="215" name="c)"/>
          <p:cNvSpPr txBox="1"/>
          <p:nvPr/>
        </p:nvSpPr>
        <p:spPr>
          <a:xfrm>
            <a:off x="3574747" y="4316556"/>
            <a:ext cx="335910" cy="41506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500">
                <a:solidFill>
                  <a:srgbClr val="FFFFFF"/>
                </a:solidFill>
              </a:defRPr>
            </a:lvl1pPr>
          </a:lstStyle>
          <a:p>
            <a:pPr/>
            <a:r>
              <a:t>c)</a:t>
            </a:r>
          </a:p>
        </p:txBody>
      </p:sp>
      <p:pic>
        <p:nvPicPr>
          <p:cNvPr id="216" name="yesssss 2025-05-08 at 12.44.39 PM.png" descr="yesssss 2025-05-08 at 12.44.39 PM.png"/>
          <p:cNvPicPr>
            <a:picLocks noChangeAspect="1"/>
          </p:cNvPicPr>
          <p:nvPr/>
        </p:nvPicPr>
        <p:blipFill>
          <a:blip r:embed="rId6">
            <a:extLst/>
          </a:blip>
          <a:stretch>
            <a:fillRect/>
          </a:stretch>
        </p:blipFill>
        <p:spPr>
          <a:xfrm>
            <a:off x="8125957" y="631069"/>
            <a:ext cx="2668125" cy="1986530"/>
          </a:xfrm>
          <a:prstGeom prst="rect">
            <a:avLst/>
          </a:prstGeom>
          <a:ln w="12700">
            <a:miter lim="400000"/>
          </a:ln>
        </p:spPr>
      </p:pic>
      <p:pic>
        <p:nvPicPr>
          <p:cNvPr id="217" name="yesssss 2025-05-08 at 12.45.04 PM.png" descr="yesssss 2025-05-08 at 12.45.04 PM.png"/>
          <p:cNvPicPr>
            <a:picLocks noChangeAspect="1"/>
          </p:cNvPicPr>
          <p:nvPr/>
        </p:nvPicPr>
        <p:blipFill>
          <a:blip r:embed="rId7">
            <a:extLst/>
          </a:blip>
          <a:stretch>
            <a:fillRect/>
          </a:stretch>
        </p:blipFill>
        <p:spPr>
          <a:xfrm>
            <a:off x="8121893" y="2660650"/>
            <a:ext cx="2676253" cy="1986530"/>
          </a:xfrm>
          <a:prstGeom prst="rect">
            <a:avLst/>
          </a:prstGeom>
          <a:ln w="12700">
            <a:miter lim="400000"/>
          </a:ln>
        </p:spPr>
      </p:pic>
      <p:pic>
        <p:nvPicPr>
          <p:cNvPr id="218" name="yesssss 2025-05-08 at 12.45.24 PM.png" descr="yesssss 2025-05-08 at 12.45.24 PM.png"/>
          <p:cNvPicPr>
            <a:picLocks noChangeAspect="1"/>
          </p:cNvPicPr>
          <p:nvPr/>
        </p:nvPicPr>
        <p:blipFill>
          <a:blip r:embed="rId8">
            <a:extLst/>
          </a:blip>
          <a:stretch>
            <a:fillRect/>
          </a:stretch>
        </p:blipFill>
        <p:spPr>
          <a:xfrm>
            <a:off x="8061687" y="4690230"/>
            <a:ext cx="4611675" cy="3390787"/>
          </a:xfrm>
          <a:prstGeom prst="rect">
            <a:avLst/>
          </a:prstGeom>
          <a:ln w="12700">
            <a:miter lim="400000"/>
          </a:ln>
        </p:spPr>
      </p:pic>
      <p:sp>
        <p:nvSpPr>
          <p:cNvPr id="219" name="Sample: NMK11(FESEM)"/>
          <p:cNvSpPr txBox="1"/>
          <p:nvPr/>
        </p:nvSpPr>
        <p:spPr>
          <a:xfrm>
            <a:off x="10995368" y="1138057"/>
            <a:ext cx="2668125" cy="9725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000"/>
            </a:lvl1pPr>
          </a:lstStyle>
          <a:p>
            <a:pPr/>
            <a:r>
              <a:t>Sample: NMK11(FESEM)</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Text 0"/>
          <p:cNvSpPr txBox="1"/>
          <p:nvPr/>
        </p:nvSpPr>
        <p:spPr>
          <a:xfrm>
            <a:off x="5001259" y="311825"/>
            <a:ext cx="4627762" cy="3169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200"/>
              </a:lnSpc>
              <a:defRPr b="1" sz="3200" u="sng">
                <a:solidFill>
                  <a:srgbClr val="151617"/>
                </a:solidFill>
                <a:latin typeface="Montserrat Black"/>
                <a:ea typeface="Montserrat Black"/>
                <a:cs typeface="Montserrat Black"/>
                <a:sym typeface="Montserrat Black"/>
              </a:defRPr>
            </a:lvl1pPr>
          </a:lstStyle>
          <a:p>
            <a:pPr/>
            <a:r>
              <a:t>Microstructure Analysis</a:t>
            </a:r>
          </a:p>
        </p:txBody>
      </p:sp>
      <p:sp>
        <p:nvSpPr>
          <p:cNvPr id="222" name="Text 1"/>
          <p:cNvSpPr txBox="1"/>
          <p:nvPr/>
        </p:nvSpPr>
        <p:spPr>
          <a:xfrm>
            <a:off x="8111522" y="935500"/>
            <a:ext cx="1836355" cy="19773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1400"/>
              </a:lnSpc>
              <a:defRPr b="1" sz="1900">
                <a:solidFill>
                  <a:srgbClr val="151617"/>
                </a:solidFill>
                <a:latin typeface="Inconsolata"/>
                <a:ea typeface="Inconsolata"/>
                <a:cs typeface="Inconsolata"/>
                <a:sym typeface="Inconsolata"/>
              </a:defRPr>
            </a:lvl1pPr>
          </a:lstStyle>
          <a:p>
            <a:pPr/>
            <a:r>
              <a:t>Sample: NMK12</a:t>
            </a:r>
          </a:p>
        </p:txBody>
      </p:sp>
      <p:pic>
        <p:nvPicPr>
          <p:cNvPr id="223" name="Image 0" descr="Image 0"/>
          <p:cNvPicPr>
            <a:picLocks noChangeAspect="1"/>
          </p:cNvPicPr>
          <p:nvPr/>
        </p:nvPicPr>
        <p:blipFill>
          <a:blip r:embed="rId2">
            <a:extLst/>
          </a:blip>
          <a:stretch>
            <a:fillRect/>
          </a:stretch>
        </p:blipFill>
        <p:spPr>
          <a:xfrm>
            <a:off x="410178" y="804926"/>
            <a:ext cx="3478208" cy="3205163"/>
          </a:xfrm>
          <a:prstGeom prst="rect">
            <a:avLst/>
          </a:prstGeom>
          <a:ln w="12700">
            <a:miter lim="400000"/>
          </a:ln>
        </p:spPr>
      </p:pic>
      <p:pic>
        <p:nvPicPr>
          <p:cNvPr id="224" name="Image 1" descr="Image 1"/>
          <p:cNvPicPr>
            <a:picLocks noChangeAspect="1"/>
          </p:cNvPicPr>
          <p:nvPr/>
        </p:nvPicPr>
        <p:blipFill>
          <a:blip r:embed="rId3">
            <a:extLst/>
          </a:blip>
          <a:srcRect l="0" t="0" r="0" b="0"/>
          <a:stretch>
            <a:fillRect/>
          </a:stretch>
        </p:blipFill>
        <p:spPr>
          <a:xfrm>
            <a:off x="3922417" y="804926"/>
            <a:ext cx="3478468" cy="3205328"/>
          </a:xfrm>
          <a:prstGeom prst="rect">
            <a:avLst/>
          </a:prstGeom>
          <a:ln w="12700">
            <a:miter lim="400000"/>
          </a:ln>
        </p:spPr>
      </p:pic>
      <p:pic>
        <p:nvPicPr>
          <p:cNvPr id="225" name="Image 3" descr="Image 3"/>
          <p:cNvPicPr>
            <a:picLocks noChangeAspect="1"/>
          </p:cNvPicPr>
          <p:nvPr/>
        </p:nvPicPr>
        <p:blipFill>
          <a:blip r:embed="rId4">
            <a:extLst/>
          </a:blip>
          <a:stretch>
            <a:fillRect/>
          </a:stretch>
        </p:blipFill>
        <p:spPr>
          <a:xfrm>
            <a:off x="3922552" y="4246177"/>
            <a:ext cx="3478339" cy="3205153"/>
          </a:xfrm>
          <a:prstGeom prst="rect">
            <a:avLst/>
          </a:prstGeom>
          <a:ln w="12700">
            <a:miter lim="400000"/>
          </a:ln>
        </p:spPr>
      </p:pic>
      <p:pic>
        <p:nvPicPr>
          <p:cNvPr id="226" name="Image 4" descr="Image 4"/>
          <p:cNvPicPr>
            <a:picLocks noChangeAspect="1"/>
          </p:cNvPicPr>
          <p:nvPr/>
        </p:nvPicPr>
        <p:blipFill>
          <a:blip r:embed="rId5">
            <a:extLst/>
          </a:blip>
          <a:stretch>
            <a:fillRect/>
          </a:stretch>
        </p:blipFill>
        <p:spPr>
          <a:xfrm>
            <a:off x="390082" y="4246188"/>
            <a:ext cx="3478208" cy="3205131"/>
          </a:xfrm>
          <a:prstGeom prst="rect">
            <a:avLst/>
          </a:prstGeom>
          <a:ln w="12700">
            <a:miter lim="400000"/>
          </a:ln>
        </p:spPr>
      </p:pic>
      <p:sp>
        <p:nvSpPr>
          <p:cNvPr id="227" name="a)"/>
          <p:cNvSpPr txBox="1"/>
          <p:nvPr/>
        </p:nvSpPr>
        <p:spPr>
          <a:xfrm>
            <a:off x="527472" y="874856"/>
            <a:ext cx="359785" cy="41506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500">
                <a:solidFill>
                  <a:srgbClr val="FFFFFF"/>
                </a:solidFill>
              </a:defRPr>
            </a:lvl1pPr>
          </a:lstStyle>
          <a:p>
            <a:pPr/>
            <a:r>
              <a:t>a)</a:t>
            </a:r>
          </a:p>
        </p:txBody>
      </p:sp>
      <p:sp>
        <p:nvSpPr>
          <p:cNvPr id="228" name="d)"/>
          <p:cNvSpPr txBox="1"/>
          <p:nvPr/>
        </p:nvSpPr>
        <p:spPr>
          <a:xfrm>
            <a:off x="3981872" y="4309993"/>
            <a:ext cx="373427" cy="41506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500">
                <a:solidFill>
                  <a:srgbClr val="FFFFFF"/>
                </a:solidFill>
              </a:defRPr>
            </a:lvl1pPr>
          </a:lstStyle>
          <a:p>
            <a:pPr/>
            <a:r>
              <a:t>d)</a:t>
            </a:r>
          </a:p>
        </p:txBody>
      </p:sp>
      <p:sp>
        <p:nvSpPr>
          <p:cNvPr id="229" name="c)"/>
          <p:cNvSpPr txBox="1"/>
          <p:nvPr/>
        </p:nvSpPr>
        <p:spPr>
          <a:xfrm>
            <a:off x="539410" y="4309993"/>
            <a:ext cx="335909" cy="41506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500">
                <a:solidFill>
                  <a:srgbClr val="FFFFFF"/>
                </a:solidFill>
              </a:defRPr>
            </a:lvl1pPr>
          </a:lstStyle>
          <a:p>
            <a:pPr/>
            <a:r>
              <a:t>c)</a:t>
            </a:r>
          </a:p>
        </p:txBody>
      </p:sp>
      <p:sp>
        <p:nvSpPr>
          <p:cNvPr id="230" name="b)"/>
          <p:cNvSpPr txBox="1"/>
          <p:nvPr/>
        </p:nvSpPr>
        <p:spPr>
          <a:xfrm>
            <a:off x="3981872" y="874856"/>
            <a:ext cx="373427" cy="41506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500">
                <a:solidFill>
                  <a:srgbClr val="FFFFFF"/>
                </a:solidFill>
              </a:defRPr>
            </a:lvl1pPr>
          </a:lstStyle>
          <a:p>
            <a:pPr/>
            <a:r>
              <a:t>b)</a:t>
            </a:r>
          </a:p>
        </p:txBody>
      </p:sp>
      <p:sp>
        <p:nvSpPr>
          <p:cNvPr id="231" name="3um"/>
          <p:cNvSpPr txBox="1"/>
          <p:nvPr/>
        </p:nvSpPr>
        <p:spPr>
          <a:xfrm>
            <a:off x="3194669" y="3516456"/>
            <a:ext cx="693717" cy="41506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500">
                <a:solidFill>
                  <a:srgbClr val="FFFFFF"/>
                </a:solidFill>
              </a:defRPr>
            </a:lvl1pPr>
          </a:lstStyle>
          <a:p>
            <a:pPr/>
            <a:r>
              <a:t>3um</a:t>
            </a:r>
          </a:p>
        </p:txBody>
      </p:sp>
      <p:sp>
        <p:nvSpPr>
          <p:cNvPr id="232" name="1um"/>
          <p:cNvSpPr txBox="1"/>
          <p:nvPr/>
        </p:nvSpPr>
        <p:spPr>
          <a:xfrm>
            <a:off x="6714341" y="6920770"/>
            <a:ext cx="693718" cy="41506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500">
                <a:solidFill>
                  <a:srgbClr val="FFFFFF"/>
                </a:solidFill>
              </a:defRPr>
            </a:lvl1pPr>
          </a:lstStyle>
          <a:p>
            <a:pPr/>
            <a:r>
              <a:t>1um</a:t>
            </a:r>
          </a:p>
        </p:txBody>
      </p:sp>
      <p:sp>
        <p:nvSpPr>
          <p:cNvPr id="233" name="1um"/>
          <p:cNvSpPr txBox="1"/>
          <p:nvPr/>
        </p:nvSpPr>
        <p:spPr>
          <a:xfrm>
            <a:off x="6714341" y="3516456"/>
            <a:ext cx="693718" cy="41506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500">
                <a:solidFill>
                  <a:srgbClr val="FFFFFF"/>
                </a:solidFill>
              </a:defRPr>
            </a:lvl1pPr>
          </a:lstStyle>
          <a:p>
            <a:pPr/>
            <a:r>
              <a:t>1um</a:t>
            </a:r>
          </a:p>
        </p:txBody>
      </p:sp>
      <p:sp>
        <p:nvSpPr>
          <p:cNvPr id="234" name="500nm"/>
          <p:cNvSpPr txBox="1"/>
          <p:nvPr/>
        </p:nvSpPr>
        <p:spPr>
          <a:xfrm>
            <a:off x="527472" y="6920770"/>
            <a:ext cx="1015559" cy="41506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500">
                <a:solidFill>
                  <a:srgbClr val="FFFFFF"/>
                </a:solidFill>
              </a:defRPr>
            </a:lvl1pPr>
          </a:lstStyle>
          <a:p>
            <a:pPr/>
            <a:r>
              <a:t>500nm</a:t>
            </a:r>
          </a:p>
        </p:txBody>
      </p:sp>
      <p:pic>
        <p:nvPicPr>
          <p:cNvPr id="235" name="yesssss 2025-05-08 at 12.46.10 PM.png" descr="yesssss 2025-05-08 at 12.46.10 PM.png"/>
          <p:cNvPicPr>
            <a:picLocks noChangeAspect="1"/>
          </p:cNvPicPr>
          <p:nvPr/>
        </p:nvPicPr>
        <p:blipFill>
          <a:blip r:embed="rId6">
            <a:extLst/>
          </a:blip>
          <a:stretch>
            <a:fillRect/>
          </a:stretch>
        </p:blipFill>
        <p:spPr>
          <a:xfrm>
            <a:off x="7461852" y="1264180"/>
            <a:ext cx="6736080" cy="602797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